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5"/>
  </p:notesMasterIdLst>
  <p:sldIdLst>
    <p:sldId id="3325" r:id="rId5"/>
    <p:sldId id="261" r:id="rId6"/>
    <p:sldId id="3294" r:id="rId7"/>
    <p:sldId id="3324" r:id="rId8"/>
    <p:sldId id="3310" r:id="rId9"/>
    <p:sldId id="3319" r:id="rId10"/>
    <p:sldId id="3334" r:id="rId11"/>
    <p:sldId id="3312" r:id="rId12"/>
    <p:sldId id="3313" r:id="rId13"/>
    <p:sldId id="3339" r:id="rId14"/>
    <p:sldId id="3293" r:id="rId15"/>
    <p:sldId id="3338" r:id="rId16"/>
    <p:sldId id="3336" r:id="rId17"/>
    <p:sldId id="3337" r:id="rId18"/>
    <p:sldId id="3335" r:id="rId19"/>
    <p:sldId id="3289" r:id="rId20"/>
    <p:sldId id="3288" r:id="rId21"/>
    <p:sldId id="3327" r:id="rId22"/>
    <p:sldId id="3282" r:id="rId23"/>
    <p:sldId id="3278" r:id="rId24"/>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53952F-E027-FAE5-64ED-F559C320F578}" name="Kate Rezabek" initials="" userId="S::kate@keepingcurrentmatters.com::337f3167-86f0-41e2-9333-c15bfccb93c1" providerId="AD"/>
  <p188:author id="{23875C42-2AA9-1295-96A5-EA7061602D6D}" name="Jeymy Idrovo-Gonzalez" initials="JIG" userId="fd5753afe29418f1" providerId="Windows Live"/>
  <p188:author id="{32F65246-D8ED-374E-0EF3-46FA49A9B8B3}" name="Madison Fox" initials="MF" userId="S::madison@keepingcurrentmatters.com::3aa81375-bad6-4989-ab9f-3380454686fc" providerId="AD"/>
  <p188:author id="{62062649-5152-CED5-BEB4-91A027F5E61C}" name="Jeymy Idrovo" initials="JI" userId="Jeymy Idrovo" providerId="None"/>
  <p188:author id="{6BBFFE90-92D4-2882-A70B-8C2CB9645044}" name="Kate Rezabek" initials="KR" userId="S::kate@keepingcurrentmatters.com::c82c6c9b-0862-4e9b-b07e-8ec0e0a445f7" providerId="AD"/>
  <p188:author id="{0272E9A7-D024-99C7-DB0B-8A7C79BB310A}" name="Caety Cox" initials="CC" userId="S::caety@keepingcurrentmatters.com::b6fa9b11-05f3-4d1a-86ee-89285bd8cf0f" providerId="AD"/>
  <p188:author id="{ADB4C4AD-B500-1689-94EC-4EEAEDD3FE00}" name="Jeymy Idrovo" initials="JI" userId="S::jeymy@keepingcurrentmatters.com::567584d3-5eb9-4337-9ebd-e3c56279d744" providerId="AD"/>
  <p188:author id="{FA443FB4-748F-D942-9D0E-EE87C8DDC7EC}" name="Nikki Arpino" initials="NA" userId="WhutqSSPiFnB3YdNPNZ3vvYP7h2tGQzXDooSVebKFXQ=" providerId="None"/>
  <p188:author id="{944F0CB8-A37A-533B-5220-AF166686168D}" name="Alex Rowsey" initials="AR" userId="S::alex.rowsey@keepingcurrentmatters.com::bd2b0ae8-de0d-4e41-9115-deb422f565cd" providerId="AD"/>
  <p188:author id="{F1F5C9EC-6132-2128-77E5-22A8EDD96165}" name="Nikki Arpino" initials="NA" userId="S::nikki@keepingcurrentmatters.com::dbfd9e7a-e7be-442f-91df-319a4bd6a35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ommy Proffitt (he/him)" initials="TP(" lastIdx="2" clrIdx="6">
    <p:extLst>
      <p:ext uri="{19B8F6BF-5375-455C-9EA6-DF929625EA0E}">
        <p15:presenceInfo xmlns:p15="http://schemas.microsoft.com/office/powerpoint/2012/main" userId="S::tommy@keepingcurrentmatters.com::d8c11b56-f8b8-4a59-ab46-a7325032f9d2" providerId="AD"/>
      </p:ext>
    </p:extLst>
  </p:cmAuthor>
  <p:cmAuthor id="1" name="Caety Cox" initials="CC" lastIdx="31" clrIdx="0">
    <p:extLst>
      <p:ext uri="{19B8F6BF-5375-455C-9EA6-DF929625EA0E}">
        <p15:presenceInfo xmlns:p15="http://schemas.microsoft.com/office/powerpoint/2012/main" userId="S::caety@keepingcurrentmatters.com::b6fa9b11-05f3-4d1a-86ee-89285bd8cf0f" providerId="AD"/>
      </p:ext>
    </p:extLst>
  </p:cmAuthor>
  <p:cmAuthor id="2" name="Nikki Arpino" initials="NA" lastIdx="285" clrIdx="1">
    <p:extLst>
      <p:ext uri="{19B8F6BF-5375-455C-9EA6-DF929625EA0E}">
        <p15:presenceInfo xmlns:p15="http://schemas.microsoft.com/office/powerpoint/2012/main" userId="S::nikki@keepingcurrentmatters.com::dbfd9e7a-e7be-442f-91df-319a4bd6a35e" providerId="AD"/>
      </p:ext>
    </p:extLst>
  </p:cmAuthor>
  <p:cmAuthor id="3" name="Becca Rand" initials="BR" lastIdx="7" clrIdx="2">
    <p:extLst>
      <p:ext uri="{19B8F6BF-5375-455C-9EA6-DF929625EA0E}">
        <p15:presenceInfo xmlns:p15="http://schemas.microsoft.com/office/powerpoint/2012/main" userId="S::becca@keepingcurrentmatters.com::0f7e16d1-6d0f-49e0-b94a-678b82a6f1a8" providerId="AD"/>
      </p:ext>
    </p:extLst>
  </p:cmAuthor>
  <p:cmAuthor id="4" name="Nikki Arpino" initials="NA [2]" lastIdx="19" clrIdx="3">
    <p:extLst>
      <p:ext uri="{19B8F6BF-5375-455C-9EA6-DF929625EA0E}">
        <p15:presenceInfo xmlns:p15="http://schemas.microsoft.com/office/powerpoint/2012/main" userId="WhutqSSPiFnB3YdNPNZ3vvYP7h2tGQzXDooSVebKFXQ=" providerId="None"/>
      </p:ext>
    </p:extLst>
  </p:cmAuthor>
  <p:cmAuthor id="5" name="Jeymy Idrovo" initials="JI" lastIdx="86" clrIdx="4">
    <p:extLst>
      <p:ext uri="{19B8F6BF-5375-455C-9EA6-DF929625EA0E}">
        <p15:presenceInfo xmlns:p15="http://schemas.microsoft.com/office/powerpoint/2012/main" userId="Jeymy Idrovo" providerId="None"/>
      </p:ext>
    </p:extLst>
  </p:cmAuthor>
  <p:cmAuthor id="6" name="Kate Rezabek" initials="KR" lastIdx="78" clrIdx="5">
    <p:extLst>
      <p:ext uri="{19B8F6BF-5375-455C-9EA6-DF929625EA0E}">
        <p15:presenceInfo xmlns:p15="http://schemas.microsoft.com/office/powerpoint/2012/main" userId="S::kate@keepingcurrentmatters.com::c82c6c9b-0862-4e9b-b07e-8ec0e0a445f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797979"/>
    <a:srgbClr val="9F9F9F"/>
    <a:srgbClr val="FF00FF"/>
    <a:srgbClr val="FF83FF"/>
    <a:srgbClr val="5B7077"/>
    <a:srgbClr val="73C359"/>
    <a:srgbClr val="366826"/>
    <a:srgbClr val="FF0000"/>
    <a:srgbClr val="3C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60"/>
    <p:restoredTop sz="96327" autoAdjust="0"/>
  </p:normalViewPr>
  <p:slideViewPr>
    <p:cSldViewPr snapToGrid="0">
      <p:cViewPr varScale="1">
        <p:scale>
          <a:sx n="68" d="100"/>
          <a:sy n="68" d="100"/>
        </p:scale>
        <p:origin x="2898" y="28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ety Cox" userId="b6fa9b11-05f3-4d1a-86ee-89285bd8cf0f" providerId="ADAL" clId="{B0CD9660-F133-0242-98FD-001044E5BF11}"/>
    <pc:docChg chg="modSld">
      <pc:chgData name="Caety Cox" userId="b6fa9b11-05f3-4d1a-86ee-89285bd8cf0f" providerId="ADAL" clId="{B0CD9660-F133-0242-98FD-001044E5BF11}" dt="2024-12-04T21:43:55.264" v="0" actId="18331"/>
      <pc:docMkLst>
        <pc:docMk/>
      </pc:docMkLst>
      <pc:sldChg chg="modSp">
        <pc:chgData name="Caety Cox" userId="b6fa9b11-05f3-4d1a-86ee-89285bd8cf0f" providerId="ADAL" clId="{B0CD9660-F133-0242-98FD-001044E5BF11}" dt="2024-12-04T21:43:55.264" v="0" actId="18331"/>
        <pc:sldMkLst>
          <pc:docMk/>
          <pc:sldMk cId="2421957176" sldId="3325"/>
        </pc:sldMkLst>
        <pc:picChg chg="mod">
          <ac:chgData name="Caety Cox" userId="b6fa9b11-05f3-4d1a-86ee-89285bd8cf0f" providerId="ADAL" clId="{B0CD9660-F133-0242-98FD-001044E5BF11}" dt="2024-12-04T21:43:55.264" v="0" actId="18331"/>
          <ac:picMkLst>
            <pc:docMk/>
            <pc:sldMk cId="2421957176" sldId="3325"/>
            <ac:picMk id="4" creationId="{E6931F52-0987-B75D-18C7-0414ED432C87}"/>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3090727397942417E-2"/>
          <c:y val="5.7500011318899868E-2"/>
          <c:w val="0.97690927260205762"/>
          <c:h val="0.91392498305609926"/>
        </c:manualLayout>
      </c:layout>
      <c:barChart>
        <c:barDir val="col"/>
        <c:grouping val="clustered"/>
        <c:varyColors val="0"/>
        <c:ser>
          <c:idx val="0"/>
          <c:order val="0"/>
          <c:tx>
            <c:strRef>
              <c:f>Sheet1!$B$1</c:f>
              <c:strCache>
                <c:ptCount val="1"/>
                <c:pt idx="0">
                  <c:v>Y-O-Y</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99AB-40D8-BB60-041EE7C5F29C}"/>
              </c:ext>
            </c:extLst>
          </c:dPt>
          <c:dLbls>
            <c:spPr>
              <a:noFill/>
              <a:ln>
                <a:noFill/>
              </a:ln>
              <a:effectLst/>
            </c:spPr>
            <c:txPr>
              <a:bodyPr rot="0" spcFirstLastPara="1" vertOverflow="ellipsis" vert="horz" wrap="square" anchor="ctr" anchorCtr="1"/>
              <a:lstStyle/>
              <a:p>
                <a:pPr>
                  <a:defRPr sz="1197" b="0" i="0" u="none" strike="noStrike" kern="1200" baseline="0">
                    <a:solidFill>
                      <a:srgbClr val="797979"/>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mmm\-yy</c:formatCode>
                <c:ptCount val="1"/>
              </c:numCache>
            </c:numRef>
          </c:cat>
          <c:val>
            <c:numRef>
              <c:f>Sheet1!$B$2</c:f>
              <c:numCache>
                <c:formatCode>0.0%</c:formatCode>
                <c:ptCount val="1"/>
                <c:pt idx="0">
                  <c:v>0.29199999999999998</c:v>
                </c:pt>
              </c:numCache>
            </c:numRef>
          </c:val>
          <c:extLst>
            <c:ext xmlns:c16="http://schemas.microsoft.com/office/drawing/2014/chart" uri="{C3380CC4-5D6E-409C-BE32-E72D297353CC}">
              <c16:uniqueId val="{00000002-99AB-40D8-BB60-041EE7C5F29C}"/>
            </c:ext>
          </c:extLst>
        </c:ser>
        <c:ser>
          <c:idx val="1"/>
          <c:order val="1"/>
          <c:tx>
            <c:strRef>
              <c:f>Sheet1!$C$1</c:f>
              <c:strCache>
                <c:ptCount val="1"/>
                <c:pt idx="0">
                  <c:v>Pre-Pandemic</c:v>
                </c:pt>
              </c:strCache>
            </c:strRef>
          </c:tx>
          <c:spPr>
            <a:solidFill>
              <a:schemeClr val="accent6"/>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4-99AB-40D8-BB60-041EE7C5F29C}"/>
              </c:ext>
            </c:extLst>
          </c:dPt>
          <c:dLbls>
            <c:spPr>
              <a:noFill/>
              <a:ln>
                <a:noFill/>
              </a:ln>
              <a:effectLst/>
            </c:spPr>
            <c:txPr>
              <a:bodyPr rot="0" spcFirstLastPara="1" vertOverflow="ellipsis" vert="horz" wrap="square" anchor="ctr" anchorCtr="1"/>
              <a:lstStyle/>
              <a:p>
                <a:pPr>
                  <a:defRPr sz="1197" b="0" i="0" u="none" strike="noStrike" kern="1200" baseline="0">
                    <a:solidFill>
                      <a:srgbClr val="797979"/>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mmm\-yy</c:formatCode>
                <c:ptCount val="1"/>
              </c:numCache>
            </c:numRef>
          </c:cat>
          <c:val>
            <c:numRef>
              <c:f>Sheet1!$C$2</c:f>
              <c:numCache>
                <c:formatCode>0.0%</c:formatCode>
                <c:ptCount val="1"/>
                <c:pt idx="0">
                  <c:v>-0.21099999999999999</c:v>
                </c:pt>
              </c:numCache>
            </c:numRef>
          </c:val>
          <c:extLst>
            <c:ext xmlns:c16="http://schemas.microsoft.com/office/drawing/2014/chart" uri="{C3380CC4-5D6E-409C-BE32-E72D297353CC}">
              <c16:uniqueId val="{00000005-99AB-40D8-BB60-041EE7C5F29C}"/>
            </c:ext>
          </c:extLst>
        </c:ser>
        <c:dLbls>
          <c:dLblPos val="outEnd"/>
          <c:showLegendKey val="0"/>
          <c:showVal val="1"/>
          <c:showCatName val="0"/>
          <c:showSerName val="0"/>
          <c:showPercent val="0"/>
          <c:showBubbleSize val="0"/>
        </c:dLbls>
        <c:gapWidth val="50"/>
        <c:overlap val="-25"/>
        <c:axId val="934878240"/>
        <c:axId val="934873920"/>
      </c:barChart>
      <c:catAx>
        <c:axId val="934878240"/>
        <c:scaling>
          <c:orientation val="minMax"/>
        </c:scaling>
        <c:delete val="0"/>
        <c:axPos val="b"/>
        <c:numFmt formatCode="mmm\-yy" sourceLinked="1"/>
        <c:majorTickMark val="none"/>
        <c:minorTickMark val="none"/>
        <c:tickLblPos val="nextTo"/>
        <c:spPr>
          <a:noFill/>
          <a:ln w="19050" cap="flat" cmpd="sng" algn="ctr">
            <a:solidFill>
              <a:srgbClr val="000000"/>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34873920"/>
        <c:crosses val="autoZero"/>
        <c:auto val="1"/>
        <c:lblAlgn val="ctr"/>
        <c:lblOffset val="100"/>
        <c:noMultiLvlLbl val="0"/>
      </c:catAx>
      <c:valAx>
        <c:axId val="934873920"/>
        <c:scaling>
          <c:orientation val="minMax"/>
          <c:max val="0.5"/>
          <c:min val="-0.5"/>
        </c:scaling>
        <c:delete val="1"/>
        <c:axPos val="l"/>
        <c:numFmt formatCode="0%" sourceLinked="0"/>
        <c:majorTickMark val="out"/>
        <c:minorTickMark val="none"/>
        <c:tickLblPos val="nextTo"/>
        <c:crossAx val="934878240"/>
        <c:crosses val="autoZero"/>
        <c:crossBetween val="between"/>
      </c:valAx>
      <c:spPr>
        <a:noFill/>
        <a:ln>
          <a:noFill/>
        </a:ln>
        <a:effectLst/>
      </c:spPr>
    </c:plotArea>
    <c:legend>
      <c:legendPos val="t"/>
      <c:layout>
        <c:manualLayout>
          <c:xMode val="edge"/>
          <c:yMode val="edge"/>
          <c:x val="0.70472601132457946"/>
          <c:y val="3.1070405975719258E-2"/>
          <c:w val="0.29310062465831005"/>
          <c:h val="0.28210135793189578"/>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797979"/>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597377288578662E-2"/>
          <c:y val="4.7258410341930707E-2"/>
          <c:w val="0.9440267173144683"/>
          <c:h val="0.79468562311135627"/>
        </c:manualLayout>
      </c:layout>
      <c:barChart>
        <c:barDir val="col"/>
        <c:grouping val="clustered"/>
        <c:varyColors val="0"/>
        <c:ser>
          <c:idx val="0"/>
          <c:order val="0"/>
          <c:tx>
            <c:strRef>
              <c:f>Sheet1!$B$1</c:f>
              <c:strCache>
                <c:ptCount val="1"/>
                <c:pt idx="0">
                  <c:v>Active Listings</c:v>
                </c:pt>
              </c:strCache>
            </c:strRef>
          </c:tx>
          <c:spPr>
            <a:solidFill>
              <a:srgbClr val="00ADF0"/>
            </a:solidFill>
            <a:ln>
              <a:noFill/>
            </a:ln>
            <a:effectLst/>
          </c:spPr>
          <c:invertIfNegative val="0"/>
          <c:cat>
            <c:strRef>
              <c:f>Sheet1!$A$14:$A$59</c:f>
              <c:strCache>
                <c:ptCount val="46"/>
                <c:pt idx="0">
                  <c:v>Jan 2021</c:v>
                </c:pt>
                <c:pt idx="1">
                  <c:v>Feb</c:v>
                </c:pt>
                <c:pt idx="2">
                  <c:v>Mar</c:v>
                </c:pt>
                <c:pt idx="3">
                  <c:v>Apr</c:v>
                </c:pt>
                <c:pt idx="4">
                  <c:v>May</c:v>
                </c:pt>
                <c:pt idx="5">
                  <c:v>June</c:v>
                </c:pt>
                <c:pt idx="6">
                  <c:v>July</c:v>
                </c:pt>
                <c:pt idx="7">
                  <c:v>Aug</c:v>
                </c:pt>
                <c:pt idx="8">
                  <c:v>Sept</c:v>
                </c:pt>
                <c:pt idx="9">
                  <c:v>Oct</c:v>
                </c:pt>
                <c:pt idx="10">
                  <c:v>Nov</c:v>
                </c:pt>
                <c:pt idx="11">
                  <c:v>Dec</c:v>
                </c:pt>
                <c:pt idx="12">
                  <c:v>Jan 2022</c:v>
                </c:pt>
                <c:pt idx="13">
                  <c:v>Feb</c:v>
                </c:pt>
                <c:pt idx="14">
                  <c:v>Mar</c:v>
                </c:pt>
                <c:pt idx="15">
                  <c:v>Apr</c:v>
                </c:pt>
                <c:pt idx="16">
                  <c:v>May</c:v>
                </c:pt>
                <c:pt idx="17">
                  <c:v>June</c:v>
                </c:pt>
                <c:pt idx="18">
                  <c:v>July</c:v>
                </c:pt>
                <c:pt idx="19">
                  <c:v>Aug</c:v>
                </c:pt>
                <c:pt idx="20">
                  <c:v>Sept</c:v>
                </c:pt>
                <c:pt idx="21">
                  <c:v>Oct</c:v>
                </c:pt>
                <c:pt idx="22">
                  <c:v>Nov</c:v>
                </c:pt>
                <c:pt idx="23">
                  <c:v>Dec</c:v>
                </c:pt>
                <c:pt idx="24">
                  <c:v>Jan 2023</c:v>
                </c:pt>
                <c:pt idx="25">
                  <c:v>Feb</c:v>
                </c:pt>
                <c:pt idx="26">
                  <c:v>Mar</c:v>
                </c:pt>
                <c:pt idx="27">
                  <c:v>Apr</c:v>
                </c:pt>
                <c:pt idx="28">
                  <c:v>May</c:v>
                </c:pt>
                <c:pt idx="29">
                  <c:v>June</c:v>
                </c:pt>
                <c:pt idx="30">
                  <c:v>July</c:v>
                </c:pt>
                <c:pt idx="31">
                  <c:v>Aug</c:v>
                </c:pt>
                <c:pt idx="32">
                  <c:v>Sept</c:v>
                </c:pt>
                <c:pt idx="33">
                  <c:v>Oct</c:v>
                </c:pt>
                <c:pt idx="34">
                  <c:v>Nov</c:v>
                </c:pt>
                <c:pt idx="35">
                  <c:v>Dec</c:v>
                </c:pt>
                <c:pt idx="36">
                  <c:v>Jan 2024</c:v>
                </c:pt>
                <c:pt idx="37">
                  <c:v>Feb</c:v>
                </c:pt>
                <c:pt idx="38">
                  <c:v>Mar</c:v>
                </c:pt>
                <c:pt idx="39">
                  <c:v>Apr</c:v>
                </c:pt>
                <c:pt idx="40">
                  <c:v>May</c:v>
                </c:pt>
                <c:pt idx="41">
                  <c:v>June</c:v>
                </c:pt>
                <c:pt idx="42">
                  <c:v>July</c:v>
                </c:pt>
                <c:pt idx="43">
                  <c:v>Aug</c:v>
                </c:pt>
                <c:pt idx="44">
                  <c:v>Sept</c:v>
                </c:pt>
                <c:pt idx="45">
                  <c:v>Oct</c:v>
                </c:pt>
              </c:strCache>
            </c:strRef>
          </c:cat>
          <c:val>
            <c:numRef>
              <c:f>Sheet1!$B$14:$B$59</c:f>
              <c:numCache>
                <c:formatCode>General</c:formatCode>
                <c:ptCount val="46"/>
                <c:pt idx="0">
                  <c:v>532</c:v>
                </c:pt>
                <c:pt idx="1">
                  <c:v>465</c:v>
                </c:pt>
                <c:pt idx="2">
                  <c:v>441</c:v>
                </c:pt>
                <c:pt idx="3">
                  <c:v>436</c:v>
                </c:pt>
                <c:pt idx="4">
                  <c:v>448</c:v>
                </c:pt>
                <c:pt idx="5">
                  <c:v>492</c:v>
                </c:pt>
                <c:pt idx="6">
                  <c:v>547</c:v>
                </c:pt>
                <c:pt idx="7">
                  <c:v>575</c:v>
                </c:pt>
                <c:pt idx="8">
                  <c:v>578</c:v>
                </c:pt>
                <c:pt idx="9">
                  <c:v>566</c:v>
                </c:pt>
                <c:pt idx="10">
                  <c:v>512</c:v>
                </c:pt>
                <c:pt idx="11">
                  <c:v>445</c:v>
                </c:pt>
                <c:pt idx="12">
                  <c:v>377</c:v>
                </c:pt>
                <c:pt idx="13">
                  <c:v>347</c:v>
                </c:pt>
                <c:pt idx="14">
                  <c:v>354</c:v>
                </c:pt>
                <c:pt idx="15">
                  <c:v>380</c:v>
                </c:pt>
                <c:pt idx="16">
                  <c:v>479</c:v>
                </c:pt>
                <c:pt idx="17">
                  <c:v>574</c:v>
                </c:pt>
                <c:pt idx="18">
                  <c:v>692</c:v>
                </c:pt>
                <c:pt idx="19">
                  <c:v>727</c:v>
                </c:pt>
                <c:pt idx="20">
                  <c:v>731</c:v>
                </c:pt>
                <c:pt idx="21">
                  <c:v>753</c:v>
                </c:pt>
                <c:pt idx="22">
                  <c:v>750</c:v>
                </c:pt>
                <c:pt idx="23">
                  <c:v>681</c:v>
                </c:pt>
                <c:pt idx="24">
                  <c:v>617</c:v>
                </c:pt>
                <c:pt idx="25">
                  <c:v>579</c:v>
                </c:pt>
                <c:pt idx="26">
                  <c:v>562</c:v>
                </c:pt>
                <c:pt idx="27">
                  <c:v>563</c:v>
                </c:pt>
                <c:pt idx="28">
                  <c:v>582</c:v>
                </c:pt>
                <c:pt idx="29">
                  <c:v>614</c:v>
                </c:pt>
                <c:pt idx="30">
                  <c:v>647</c:v>
                </c:pt>
                <c:pt idx="31">
                  <c:v>670</c:v>
                </c:pt>
                <c:pt idx="32">
                  <c:v>702</c:v>
                </c:pt>
                <c:pt idx="33">
                  <c:v>738</c:v>
                </c:pt>
                <c:pt idx="34">
                  <c:v>755</c:v>
                </c:pt>
                <c:pt idx="35">
                  <c:v>714</c:v>
                </c:pt>
                <c:pt idx="36">
                  <c:v>666</c:v>
                </c:pt>
                <c:pt idx="37" formatCode="#,##0">
                  <c:v>665</c:v>
                </c:pt>
                <c:pt idx="38">
                  <c:v>695</c:v>
                </c:pt>
                <c:pt idx="39">
                  <c:v>734</c:v>
                </c:pt>
                <c:pt idx="40">
                  <c:v>788</c:v>
                </c:pt>
                <c:pt idx="41">
                  <c:v>840</c:v>
                </c:pt>
                <c:pt idx="42">
                  <c:v>884</c:v>
                </c:pt>
                <c:pt idx="43">
                  <c:v>909</c:v>
                </c:pt>
                <c:pt idx="44">
                  <c:v>941</c:v>
                </c:pt>
                <c:pt idx="45">
                  <c:v>954</c:v>
                </c:pt>
              </c:numCache>
            </c:numRef>
          </c:val>
          <c:extLst>
            <c:ext xmlns:c16="http://schemas.microsoft.com/office/drawing/2014/chart" uri="{C3380CC4-5D6E-409C-BE32-E72D297353CC}">
              <c16:uniqueId val="{00000000-B65A-0D46-829F-884A8E55832B}"/>
            </c:ext>
          </c:extLst>
        </c:ser>
        <c:ser>
          <c:idx val="1"/>
          <c:order val="1"/>
          <c:tx>
            <c:strRef>
              <c:f>Sheet1!$C$1</c:f>
              <c:strCache>
                <c:ptCount val="1"/>
                <c:pt idx="0">
                  <c:v>New Listings</c:v>
                </c:pt>
              </c:strCache>
            </c:strRef>
          </c:tx>
          <c:spPr>
            <a:solidFill>
              <a:srgbClr val="72C45A"/>
            </a:solidFill>
            <a:ln>
              <a:noFill/>
            </a:ln>
            <a:effectLst/>
          </c:spPr>
          <c:invertIfNegative val="0"/>
          <c:cat>
            <c:strRef>
              <c:f>Sheet1!$A$14:$A$59</c:f>
              <c:strCache>
                <c:ptCount val="46"/>
                <c:pt idx="0">
                  <c:v>Jan 2021</c:v>
                </c:pt>
                <c:pt idx="1">
                  <c:v>Feb</c:v>
                </c:pt>
                <c:pt idx="2">
                  <c:v>Mar</c:v>
                </c:pt>
                <c:pt idx="3">
                  <c:v>Apr</c:v>
                </c:pt>
                <c:pt idx="4">
                  <c:v>May</c:v>
                </c:pt>
                <c:pt idx="5">
                  <c:v>June</c:v>
                </c:pt>
                <c:pt idx="6">
                  <c:v>July</c:v>
                </c:pt>
                <c:pt idx="7">
                  <c:v>Aug</c:v>
                </c:pt>
                <c:pt idx="8">
                  <c:v>Sept</c:v>
                </c:pt>
                <c:pt idx="9">
                  <c:v>Oct</c:v>
                </c:pt>
                <c:pt idx="10">
                  <c:v>Nov</c:v>
                </c:pt>
                <c:pt idx="11">
                  <c:v>Dec</c:v>
                </c:pt>
                <c:pt idx="12">
                  <c:v>Jan 2022</c:v>
                </c:pt>
                <c:pt idx="13">
                  <c:v>Feb</c:v>
                </c:pt>
                <c:pt idx="14">
                  <c:v>Mar</c:v>
                </c:pt>
                <c:pt idx="15">
                  <c:v>Apr</c:v>
                </c:pt>
                <c:pt idx="16">
                  <c:v>May</c:v>
                </c:pt>
                <c:pt idx="17">
                  <c:v>June</c:v>
                </c:pt>
                <c:pt idx="18">
                  <c:v>July</c:v>
                </c:pt>
                <c:pt idx="19">
                  <c:v>Aug</c:v>
                </c:pt>
                <c:pt idx="20">
                  <c:v>Sept</c:v>
                </c:pt>
                <c:pt idx="21">
                  <c:v>Oct</c:v>
                </c:pt>
                <c:pt idx="22">
                  <c:v>Nov</c:v>
                </c:pt>
                <c:pt idx="23">
                  <c:v>Dec</c:v>
                </c:pt>
                <c:pt idx="24">
                  <c:v>Jan 2023</c:v>
                </c:pt>
                <c:pt idx="25">
                  <c:v>Feb</c:v>
                </c:pt>
                <c:pt idx="26">
                  <c:v>Mar</c:v>
                </c:pt>
                <c:pt idx="27">
                  <c:v>Apr</c:v>
                </c:pt>
                <c:pt idx="28">
                  <c:v>May</c:v>
                </c:pt>
                <c:pt idx="29">
                  <c:v>June</c:v>
                </c:pt>
                <c:pt idx="30">
                  <c:v>July</c:v>
                </c:pt>
                <c:pt idx="31">
                  <c:v>Aug</c:v>
                </c:pt>
                <c:pt idx="32">
                  <c:v>Sept</c:v>
                </c:pt>
                <c:pt idx="33">
                  <c:v>Oct</c:v>
                </c:pt>
                <c:pt idx="34">
                  <c:v>Nov</c:v>
                </c:pt>
                <c:pt idx="35">
                  <c:v>Dec</c:v>
                </c:pt>
                <c:pt idx="36">
                  <c:v>Jan 2024</c:v>
                </c:pt>
                <c:pt idx="37">
                  <c:v>Feb</c:v>
                </c:pt>
                <c:pt idx="38">
                  <c:v>Mar</c:v>
                </c:pt>
                <c:pt idx="39">
                  <c:v>Apr</c:v>
                </c:pt>
                <c:pt idx="40">
                  <c:v>May</c:v>
                </c:pt>
                <c:pt idx="41">
                  <c:v>June</c:v>
                </c:pt>
                <c:pt idx="42">
                  <c:v>July</c:v>
                </c:pt>
                <c:pt idx="43">
                  <c:v>Aug</c:v>
                </c:pt>
                <c:pt idx="44">
                  <c:v>Sept</c:v>
                </c:pt>
                <c:pt idx="45">
                  <c:v>Oct</c:v>
                </c:pt>
              </c:strCache>
            </c:strRef>
          </c:cat>
          <c:val>
            <c:numRef>
              <c:f>Sheet1!$C$14:$C$59</c:f>
              <c:numCache>
                <c:formatCode>General</c:formatCode>
                <c:ptCount val="46"/>
                <c:pt idx="0">
                  <c:v>363</c:v>
                </c:pt>
                <c:pt idx="1">
                  <c:v>380</c:v>
                </c:pt>
                <c:pt idx="2">
                  <c:v>454</c:v>
                </c:pt>
                <c:pt idx="3">
                  <c:v>492</c:v>
                </c:pt>
                <c:pt idx="4">
                  <c:v>510</c:v>
                </c:pt>
                <c:pt idx="5">
                  <c:v>546</c:v>
                </c:pt>
                <c:pt idx="6">
                  <c:v>521</c:v>
                </c:pt>
                <c:pt idx="7">
                  <c:v>493</c:v>
                </c:pt>
                <c:pt idx="8">
                  <c:v>457</c:v>
                </c:pt>
                <c:pt idx="9">
                  <c:v>430</c:v>
                </c:pt>
                <c:pt idx="10">
                  <c:v>375</c:v>
                </c:pt>
                <c:pt idx="11">
                  <c:v>286</c:v>
                </c:pt>
                <c:pt idx="12">
                  <c:v>324</c:v>
                </c:pt>
                <c:pt idx="13">
                  <c:v>368</c:v>
                </c:pt>
                <c:pt idx="14">
                  <c:v>435</c:v>
                </c:pt>
                <c:pt idx="15">
                  <c:v>496</c:v>
                </c:pt>
                <c:pt idx="16">
                  <c:v>526</c:v>
                </c:pt>
                <c:pt idx="17">
                  <c:v>533</c:v>
                </c:pt>
                <c:pt idx="18">
                  <c:v>472</c:v>
                </c:pt>
                <c:pt idx="19">
                  <c:v>418</c:v>
                </c:pt>
                <c:pt idx="20">
                  <c:v>394</c:v>
                </c:pt>
                <c:pt idx="21">
                  <c:v>360</c:v>
                </c:pt>
                <c:pt idx="22">
                  <c:v>295</c:v>
                </c:pt>
                <c:pt idx="23">
                  <c:v>216</c:v>
                </c:pt>
                <c:pt idx="24">
                  <c:v>287</c:v>
                </c:pt>
                <c:pt idx="25">
                  <c:v>305</c:v>
                </c:pt>
                <c:pt idx="26">
                  <c:v>342</c:v>
                </c:pt>
                <c:pt idx="27">
                  <c:v>385</c:v>
                </c:pt>
                <c:pt idx="28">
                  <c:v>407</c:v>
                </c:pt>
                <c:pt idx="29">
                  <c:v>396</c:v>
                </c:pt>
                <c:pt idx="30">
                  <c:v>374</c:v>
                </c:pt>
                <c:pt idx="31">
                  <c:v>387</c:v>
                </c:pt>
                <c:pt idx="32">
                  <c:v>358</c:v>
                </c:pt>
                <c:pt idx="33">
                  <c:v>349</c:v>
                </c:pt>
                <c:pt idx="34">
                  <c:v>317</c:v>
                </c:pt>
                <c:pt idx="35">
                  <c:v>236</c:v>
                </c:pt>
                <c:pt idx="36">
                  <c:v>295</c:v>
                </c:pt>
                <c:pt idx="37">
                  <c:v>339</c:v>
                </c:pt>
                <c:pt idx="38">
                  <c:v>396</c:v>
                </c:pt>
                <c:pt idx="39">
                  <c:v>432</c:v>
                </c:pt>
                <c:pt idx="40">
                  <c:v>432</c:v>
                </c:pt>
                <c:pt idx="41">
                  <c:v>430</c:v>
                </c:pt>
                <c:pt idx="42">
                  <c:v>405</c:v>
                </c:pt>
                <c:pt idx="43">
                  <c:v>384</c:v>
                </c:pt>
                <c:pt idx="44">
                  <c:v>400</c:v>
                </c:pt>
                <c:pt idx="45">
                  <c:v>366</c:v>
                </c:pt>
              </c:numCache>
            </c:numRef>
          </c:val>
          <c:extLst>
            <c:ext xmlns:c16="http://schemas.microsoft.com/office/drawing/2014/chart" uri="{C3380CC4-5D6E-409C-BE32-E72D297353CC}">
              <c16:uniqueId val="{00000001-B65A-0D46-829F-884A8E55832B}"/>
            </c:ext>
          </c:extLst>
        </c:ser>
        <c:dLbls>
          <c:showLegendKey val="0"/>
          <c:showVal val="0"/>
          <c:showCatName val="0"/>
          <c:showSerName val="0"/>
          <c:showPercent val="0"/>
          <c:showBubbleSize val="0"/>
        </c:dLbls>
        <c:gapWidth val="50"/>
        <c:axId val="648281520"/>
        <c:axId val="648274448"/>
      </c:barChart>
      <c:catAx>
        <c:axId val="648281520"/>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648274448"/>
        <c:crosses val="autoZero"/>
        <c:auto val="1"/>
        <c:lblAlgn val="ctr"/>
        <c:lblOffset val="100"/>
        <c:noMultiLvlLbl val="0"/>
      </c:catAx>
      <c:valAx>
        <c:axId val="648274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797979"/>
                </a:solidFill>
                <a:latin typeface="+mn-lt"/>
                <a:ea typeface="+mn-ea"/>
                <a:cs typeface="+mn-cs"/>
              </a:defRPr>
            </a:pPr>
            <a:endParaRPr lang="en-US"/>
          </a:p>
        </c:txPr>
        <c:crossAx val="648281520"/>
        <c:crosses val="autoZero"/>
        <c:crossBetween val="between"/>
        <c:majorUnit val="100"/>
      </c:valAx>
      <c:spPr>
        <a:noFill/>
        <a:ln>
          <a:noFill/>
        </a:ln>
        <a:effectLst/>
      </c:spPr>
    </c:plotArea>
    <c:legend>
      <c:legendPos val="r"/>
      <c:layout>
        <c:manualLayout>
          <c:xMode val="edge"/>
          <c:yMode val="edge"/>
          <c:x val="4.7429072439973574E-2"/>
          <c:y val="4.0657899016620949E-4"/>
          <c:w val="0.48678916148561957"/>
          <c:h val="0.1161692495589632"/>
        </c:manualLayout>
      </c:layout>
      <c:overlay val="0"/>
      <c:spPr>
        <a:solidFill>
          <a:schemeClr val="bg1"/>
        </a:solid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881647574720864E-2"/>
          <c:y val="9.0701258224288608E-2"/>
          <c:w val="0.96419004365954908"/>
          <c:h val="0.56225064219810716"/>
        </c:manualLayout>
      </c:layout>
      <c:barChart>
        <c:barDir val="col"/>
        <c:grouping val="clustered"/>
        <c:varyColors val="0"/>
        <c:ser>
          <c:idx val="0"/>
          <c:order val="0"/>
          <c:tx>
            <c:strRef>
              <c:f>Sheet1!$B$1</c:f>
              <c:strCache>
                <c:ptCount val="1"/>
                <c:pt idx="0">
                  <c:v>Forecast</c:v>
                </c:pt>
              </c:strCache>
            </c:strRef>
          </c:tx>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D0D4-4AC4-A996-DCDE03AE530B}"/>
              </c:ext>
            </c:extLst>
          </c:dPt>
          <c:dPt>
            <c:idx val="16"/>
            <c:invertIfNegative val="0"/>
            <c:bubble3D val="0"/>
            <c:spPr>
              <a:solidFill>
                <a:schemeClr val="accent6"/>
              </a:solidFill>
              <a:ln>
                <a:noFill/>
              </a:ln>
              <a:effectLst/>
            </c:spPr>
            <c:extLst>
              <c:ext xmlns:c16="http://schemas.microsoft.com/office/drawing/2014/chart" uri="{C3380CC4-5D6E-409C-BE32-E72D297353CC}">
                <c16:uniqueId val="{00000003-5D3C-4E0F-8EA1-4F01235443A4}"/>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Average of All 16</c:v>
                </c:pt>
                <c:pt idx="1">
                  <c:v>AEI Housing Center</c:v>
                </c:pt>
                <c:pt idx="2">
                  <c:v>Wells Fargo</c:v>
                </c:pt>
                <c:pt idx="3">
                  <c:v>Bank of America</c:v>
                </c:pt>
                <c:pt idx="4">
                  <c:v>Goldman Sachs</c:v>
                </c:pt>
                <c:pt idx="5">
                  <c:v>Capital Economics</c:v>
                </c:pt>
                <c:pt idx="6">
                  <c:v>Realtor.com</c:v>
                </c:pt>
                <c:pt idx="7">
                  <c:v>Fannie Mae</c:v>
                </c:pt>
                <c:pt idx="8">
                  <c:v>HousingWire</c:v>
                </c:pt>
                <c:pt idx="9">
                  <c:v>Morgan Stanley</c:v>
                </c:pt>
                <c:pt idx="10">
                  <c:v>Zillow</c:v>
                </c:pt>
                <c:pt idx="11">
                  <c:v>CoreLogic</c:v>
                </c:pt>
                <c:pt idx="12">
                  <c:v>Zelman &amp; Associates</c:v>
                </c:pt>
                <c:pt idx="13">
                  <c:v>NAR</c:v>
                </c:pt>
                <c:pt idx="14">
                  <c:v>MBA</c:v>
                </c:pt>
                <c:pt idx="15">
                  <c:v>Freddie Mac</c:v>
                </c:pt>
                <c:pt idx="16">
                  <c:v>Moody's Analytics</c:v>
                </c:pt>
              </c:strCache>
            </c:strRef>
          </c:cat>
          <c:val>
            <c:numRef>
              <c:f>Sheet1!$B$2:$B$18</c:f>
              <c:numCache>
                <c:formatCode>0.0</c:formatCode>
                <c:ptCount val="17"/>
                <c:pt idx="0">
                  <c:v>3.0312499999999996</c:v>
                </c:pt>
                <c:pt idx="1">
                  <c:v>5.5</c:v>
                </c:pt>
                <c:pt idx="2">
                  <c:v>4.9000000000000004</c:v>
                </c:pt>
                <c:pt idx="3">
                  <c:v>4.7</c:v>
                </c:pt>
                <c:pt idx="4">
                  <c:v>4.4000000000000004</c:v>
                </c:pt>
                <c:pt idx="5">
                  <c:v>4</c:v>
                </c:pt>
                <c:pt idx="6">
                  <c:v>3.7</c:v>
                </c:pt>
                <c:pt idx="7">
                  <c:v>3.6</c:v>
                </c:pt>
                <c:pt idx="8">
                  <c:v>3.5</c:v>
                </c:pt>
                <c:pt idx="9">
                  <c:v>3</c:v>
                </c:pt>
                <c:pt idx="10">
                  <c:v>2.9</c:v>
                </c:pt>
                <c:pt idx="11">
                  <c:v>2.2999999999999998</c:v>
                </c:pt>
                <c:pt idx="12">
                  <c:v>2.2999999999999998</c:v>
                </c:pt>
                <c:pt idx="13">
                  <c:v>2</c:v>
                </c:pt>
                <c:pt idx="14">
                  <c:v>1.5</c:v>
                </c:pt>
                <c:pt idx="15">
                  <c:v>0.6</c:v>
                </c:pt>
                <c:pt idx="16">
                  <c:v>-0.4</c:v>
                </c:pt>
              </c:numCache>
            </c:numRef>
          </c:val>
          <c:extLst>
            <c:ext xmlns:c16="http://schemas.microsoft.com/office/drawing/2014/chart" uri="{C3380CC4-5D6E-409C-BE32-E72D297353CC}">
              <c16:uniqueId val="{00000004-D0D4-4AC4-A996-DCDE03AE530B}"/>
            </c:ext>
          </c:extLst>
        </c:ser>
        <c:dLbls>
          <c:showLegendKey val="0"/>
          <c:showVal val="0"/>
          <c:showCatName val="0"/>
          <c:showSerName val="0"/>
          <c:showPercent val="0"/>
          <c:showBubbleSize val="0"/>
        </c:dLbls>
        <c:gapWidth val="50"/>
        <c:overlap val="-27"/>
        <c:axId val="1078063456"/>
        <c:axId val="1078065856"/>
      </c:barChart>
      <c:catAx>
        <c:axId val="1078063456"/>
        <c:scaling>
          <c:orientation val="minMax"/>
        </c:scaling>
        <c:delete val="0"/>
        <c:axPos val="b"/>
        <c:numFmt formatCode="General" sourceLinked="1"/>
        <c:majorTickMark val="none"/>
        <c:minorTickMark val="none"/>
        <c:tickLblPos val="low"/>
        <c:spPr>
          <a:noFill/>
          <a:ln w="9525" cap="flat" cmpd="sng" algn="ctr">
            <a:solidFill>
              <a:srgbClr val="000000"/>
            </a:solidFill>
            <a:round/>
          </a:ln>
          <a:effectLst/>
        </c:spPr>
        <c:txPr>
          <a:bodyPr rot="5400000" spcFirstLastPara="1" vertOverflow="ellipsis" wrap="square" anchor="ctr" anchorCtr="0"/>
          <a:lstStyle/>
          <a:p>
            <a:pPr>
              <a:defRPr sz="800" b="0" i="0" u="none" strike="noStrike" kern="1200" baseline="0">
                <a:solidFill>
                  <a:schemeClr val="tx1"/>
                </a:solidFill>
                <a:latin typeface="+mn-lt"/>
                <a:ea typeface="+mn-ea"/>
                <a:cs typeface="+mn-cs"/>
              </a:defRPr>
            </a:pPr>
            <a:endParaRPr lang="en-US"/>
          </a:p>
        </c:txPr>
        <c:crossAx val="1078065856"/>
        <c:crosses val="autoZero"/>
        <c:auto val="1"/>
        <c:lblAlgn val="ctr"/>
        <c:lblOffset val="200"/>
        <c:noMultiLvlLbl val="0"/>
      </c:catAx>
      <c:valAx>
        <c:axId val="1078065856"/>
        <c:scaling>
          <c:orientation val="minMax"/>
          <c:max val="6"/>
          <c:min val="-1"/>
        </c:scaling>
        <c:delete val="1"/>
        <c:axPos val="l"/>
        <c:numFmt formatCode="0.0" sourceLinked="1"/>
        <c:majorTickMark val="out"/>
        <c:minorTickMark val="none"/>
        <c:tickLblPos val="nextTo"/>
        <c:crossAx val="1078063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42B215-6A3D-C144-AA41-6AEAB0F45F33}" type="datetimeFigureOut">
              <a:rPr lang="en-US" smtClean="0"/>
              <a:t>2/3/2025</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C440E9-C5F8-5A47-ADAD-0B6988DC1603}" type="slidenum">
              <a:rPr lang="en-US" smtClean="0"/>
              <a:t>‹#›</a:t>
            </a:fld>
            <a:endParaRPr lang="en-US"/>
          </a:p>
        </p:txBody>
      </p:sp>
    </p:spTree>
    <p:extLst>
      <p:ext uri="{BB962C8B-B14F-4D97-AF65-F5344CB8AC3E}">
        <p14:creationId xmlns:p14="http://schemas.microsoft.com/office/powerpoint/2010/main" val="3035814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440E9-C5F8-5A47-ADAD-0B6988DC1603}" type="slidenum">
              <a:rPr lang="en-US" smtClean="0"/>
              <a:t>1</a:t>
            </a:fld>
            <a:endParaRPr lang="en-US"/>
          </a:p>
        </p:txBody>
      </p:sp>
    </p:spTree>
    <p:extLst>
      <p:ext uri="{BB962C8B-B14F-4D97-AF65-F5344CB8AC3E}">
        <p14:creationId xmlns:p14="http://schemas.microsoft.com/office/powerpoint/2010/main" val="1879913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F3ECA-4709-5156-C325-2A6FB0C9D8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88280C-B44B-86BC-9E1E-91544360EB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AF6DD4-5239-00A9-C4FB-304D017D2485}"/>
              </a:ext>
            </a:extLst>
          </p:cNvPr>
          <p:cNvSpPr>
            <a:spLocks noGrp="1"/>
          </p:cNvSpPr>
          <p:nvPr>
            <p:ph type="body" idx="1"/>
          </p:nvPr>
        </p:nvSpPr>
        <p:spPr/>
        <p:txBody>
          <a:bodyPr/>
          <a:lstStyle/>
          <a:p>
            <a:r>
              <a:rPr lang="en-US" dirty="0"/>
              <a:t>https://www.corelogic.com/intelligence/home-equity-report-q2-2024/</a:t>
            </a:r>
          </a:p>
        </p:txBody>
      </p:sp>
      <p:sp>
        <p:nvSpPr>
          <p:cNvPr id="4" name="Slide Number Placeholder 3">
            <a:extLst>
              <a:ext uri="{FF2B5EF4-FFF2-40B4-BE49-F238E27FC236}">
                <a16:creationId xmlns:a16="http://schemas.microsoft.com/office/drawing/2014/main" id="{CB8609A5-6D7F-CB30-D551-E009D8964CD9}"/>
              </a:ext>
            </a:extLst>
          </p:cNvPr>
          <p:cNvSpPr>
            <a:spLocks noGrp="1"/>
          </p:cNvSpPr>
          <p:nvPr>
            <p:ph type="sldNum" sz="quarter" idx="5"/>
          </p:nvPr>
        </p:nvSpPr>
        <p:spPr/>
        <p:txBody>
          <a:bodyPr/>
          <a:lstStyle/>
          <a:p>
            <a:fld id="{1CC440E9-C5F8-5A47-ADAD-0B6988DC1603}" type="slidenum">
              <a:rPr lang="en-US" smtClean="0"/>
              <a:t>10</a:t>
            </a:fld>
            <a:endParaRPr lang="en-US"/>
          </a:p>
        </p:txBody>
      </p:sp>
    </p:spTree>
    <p:extLst>
      <p:ext uri="{BB962C8B-B14F-4D97-AF65-F5344CB8AC3E}">
        <p14:creationId xmlns:p14="http://schemas.microsoft.com/office/powerpoint/2010/main" val="1461170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3F3F3F"/>
                </a:solidFill>
                <a:effectLst/>
                <a:latin typeface="Helvetica"/>
                <a:cs typeface="Helvetica"/>
              </a:rPr>
              <a:t>https://www.washingtonpost.com/business/interactive/2024/housing-market-price-trends-zip-code-map/</a:t>
            </a:r>
          </a:p>
          <a:p>
            <a:r>
              <a:rPr lang="en-US"/>
              <a:t>https://www.realtor.com/news/trends/homeowner-equity-growth-nar-report/</a:t>
            </a:r>
            <a:endParaRPr lang="en-US">
              <a:ea typeface="Calibri"/>
              <a:cs typeface="Calibri"/>
            </a:endParaRPr>
          </a:p>
          <a:p>
            <a:r>
              <a:rPr lang="en-US">
                <a:solidFill>
                  <a:srgbClr val="3F3F3F"/>
                </a:solidFill>
                <a:effectLst/>
                <a:latin typeface="Helvetica"/>
                <a:cs typeface="Helvetica"/>
              </a:rPr>
              <a:t>www.corelogic.com/intelligence/home-equity-report-q2-2024/</a:t>
            </a:r>
          </a:p>
        </p:txBody>
      </p:sp>
      <p:sp>
        <p:nvSpPr>
          <p:cNvPr id="4" name="Slide Number Placeholder 3"/>
          <p:cNvSpPr>
            <a:spLocks noGrp="1"/>
          </p:cNvSpPr>
          <p:nvPr>
            <p:ph type="sldNum" sz="quarter" idx="5"/>
          </p:nvPr>
        </p:nvSpPr>
        <p:spPr/>
        <p:txBody>
          <a:bodyPr/>
          <a:lstStyle/>
          <a:p>
            <a:fld id="{1CC440E9-C5F8-5A47-ADAD-0B6988DC1603}" type="slidenum">
              <a:rPr lang="en-US" smtClean="0"/>
              <a:t>11</a:t>
            </a:fld>
            <a:endParaRPr lang="en-US"/>
          </a:p>
        </p:txBody>
      </p:sp>
    </p:spTree>
    <p:extLst>
      <p:ext uri="{BB962C8B-B14F-4D97-AF65-F5344CB8AC3E}">
        <p14:creationId xmlns:p14="http://schemas.microsoft.com/office/powerpoint/2010/main" val="313450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https://</a:t>
            </a:r>
            <a:r>
              <a:rPr lang="fr-FR" err="1"/>
              <a:t>www.housingwire.com</a:t>
            </a:r>
            <a:r>
              <a:rPr lang="fr-FR"/>
              <a:t>/articles/home-equity-rises-q2-2024-attom/</a:t>
            </a:r>
            <a:endParaRPr lang="en-US"/>
          </a:p>
        </p:txBody>
      </p:sp>
      <p:sp>
        <p:nvSpPr>
          <p:cNvPr id="4" name="Slide Number Placeholder 3"/>
          <p:cNvSpPr>
            <a:spLocks noGrp="1"/>
          </p:cNvSpPr>
          <p:nvPr>
            <p:ph type="sldNum" sz="quarter" idx="5"/>
          </p:nvPr>
        </p:nvSpPr>
        <p:spPr/>
        <p:txBody>
          <a:bodyPr/>
          <a:lstStyle/>
          <a:p>
            <a:fld id="{1CC440E9-C5F8-5A47-ADAD-0B6988DC1603}" type="slidenum">
              <a:rPr lang="en-US" smtClean="0"/>
              <a:t>12</a:t>
            </a:fld>
            <a:endParaRPr lang="en-US"/>
          </a:p>
        </p:txBody>
      </p:sp>
    </p:spTree>
    <p:extLst>
      <p:ext uri="{BB962C8B-B14F-4D97-AF65-F5344CB8AC3E}">
        <p14:creationId xmlns:p14="http://schemas.microsoft.com/office/powerpoint/2010/main" val="1846894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a:t>
            </a:r>
            <a:r>
              <a:rPr lang="en-US" err="1"/>
              <a:t>www.nar.realtor</a:t>
            </a:r>
            <a:r>
              <a:rPr lang="en-US"/>
              <a:t>/determining-asking-price</a:t>
            </a:r>
          </a:p>
        </p:txBody>
      </p:sp>
      <p:sp>
        <p:nvSpPr>
          <p:cNvPr id="4" name="Slide Number Placeholder 3"/>
          <p:cNvSpPr>
            <a:spLocks noGrp="1"/>
          </p:cNvSpPr>
          <p:nvPr>
            <p:ph type="sldNum" sz="quarter" idx="5"/>
          </p:nvPr>
        </p:nvSpPr>
        <p:spPr/>
        <p:txBody>
          <a:bodyPr/>
          <a:lstStyle/>
          <a:p>
            <a:fld id="{1CC440E9-C5F8-5A47-ADAD-0B6988DC1603}" type="slidenum">
              <a:rPr lang="en-US" smtClean="0"/>
              <a:t>13</a:t>
            </a:fld>
            <a:endParaRPr lang="en-US"/>
          </a:p>
        </p:txBody>
      </p:sp>
    </p:spTree>
    <p:extLst>
      <p:ext uri="{BB962C8B-B14F-4D97-AF65-F5344CB8AC3E}">
        <p14:creationId xmlns:p14="http://schemas.microsoft.com/office/powerpoint/2010/main" val="1387193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a:t>
            </a:r>
            <a:r>
              <a:rPr lang="en-US" err="1"/>
              <a:t>www.moneytalksnews.com</a:t>
            </a:r>
            <a:r>
              <a:rPr lang="en-US"/>
              <a:t>/slideshows/12-costly-mistakes-home-sellers-make/</a:t>
            </a:r>
          </a:p>
          <a:p>
            <a:r>
              <a:rPr lang="en-US"/>
              <a:t>https://</a:t>
            </a:r>
            <a:r>
              <a:rPr lang="en-US" err="1"/>
              <a:t>realestate.usnews.com</a:t>
            </a:r>
            <a:r>
              <a:rPr lang="en-US"/>
              <a:t>/real-estate/articles/</a:t>
            </a:r>
            <a:r>
              <a:rPr lang="en-US" err="1"/>
              <a:t>mistakes-to-avoid-when-selling-your-home#not-negotiating</a:t>
            </a:r>
            <a:endParaRPr lang="en-US"/>
          </a:p>
        </p:txBody>
      </p:sp>
      <p:sp>
        <p:nvSpPr>
          <p:cNvPr id="4" name="Slide Number Placeholder 3"/>
          <p:cNvSpPr>
            <a:spLocks noGrp="1"/>
          </p:cNvSpPr>
          <p:nvPr>
            <p:ph type="sldNum" sz="quarter" idx="5"/>
          </p:nvPr>
        </p:nvSpPr>
        <p:spPr/>
        <p:txBody>
          <a:bodyPr/>
          <a:lstStyle/>
          <a:p>
            <a:fld id="{1CC440E9-C5F8-5A47-ADAD-0B6988DC1603}" type="slidenum">
              <a:rPr lang="en-US" smtClean="0"/>
              <a:t>14</a:t>
            </a:fld>
            <a:endParaRPr lang="en-US"/>
          </a:p>
        </p:txBody>
      </p:sp>
    </p:spTree>
    <p:extLst>
      <p:ext uri="{BB962C8B-B14F-4D97-AF65-F5344CB8AC3E}">
        <p14:creationId xmlns:p14="http://schemas.microsoft.com/office/powerpoint/2010/main" val="18036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642E8-97A5-0B51-9F1D-CCE9156528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DDF200-A359-96E3-E0B6-8047801C7F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96A53A-5061-86DE-F4E7-B6B8759D9B2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077FA6F-20AB-6ECE-4247-1AC5D8FDB98E}"/>
              </a:ext>
            </a:extLst>
          </p:cNvPr>
          <p:cNvSpPr>
            <a:spLocks noGrp="1"/>
          </p:cNvSpPr>
          <p:nvPr>
            <p:ph type="sldNum" sz="quarter" idx="5"/>
          </p:nvPr>
        </p:nvSpPr>
        <p:spPr/>
        <p:txBody>
          <a:bodyPr/>
          <a:lstStyle/>
          <a:p>
            <a:fld id="{1CC440E9-C5F8-5A47-ADAD-0B6988DC1603}" type="slidenum">
              <a:rPr lang="en-US" smtClean="0"/>
              <a:t>15</a:t>
            </a:fld>
            <a:endParaRPr lang="en-US"/>
          </a:p>
        </p:txBody>
      </p:sp>
    </p:spTree>
    <p:extLst>
      <p:ext uri="{BB962C8B-B14F-4D97-AF65-F5344CB8AC3E}">
        <p14:creationId xmlns:p14="http://schemas.microsoft.com/office/powerpoint/2010/main" val="2037227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Arial" panose="020B0604020202020204" pitchFamily="34" charset="0"/>
              </a:rPr>
              <a:t>https://www.nar.realtor/research-and-statistics/research-reports/highlights-from-the-profile-of-home-buyers-and-sellers</a:t>
            </a:r>
          </a:p>
          <a:p>
            <a:r>
              <a:rPr lang="en-US" sz="1800">
                <a:effectLst/>
                <a:latin typeface="Arial" panose="020B0604020202020204" pitchFamily="34" charset="0"/>
              </a:rPr>
              <a:t>https://www.nerdwallet.com/article/mortgages/price-home-sell</a:t>
            </a:r>
          </a:p>
        </p:txBody>
      </p:sp>
      <p:sp>
        <p:nvSpPr>
          <p:cNvPr id="4" name="Slide Number Placeholder 3"/>
          <p:cNvSpPr>
            <a:spLocks noGrp="1"/>
          </p:cNvSpPr>
          <p:nvPr>
            <p:ph type="sldNum" sz="quarter" idx="5"/>
          </p:nvPr>
        </p:nvSpPr>
        <p:spPr/>
        <p:txBody>
          <a:bodyPr/>
          <a:lstStyle/>
          <a:p>
            <a:fld id="{1CC440E9-C5F8-5A47-ADAD-0B6988DC1603}" type="slidenum">
              <a:rPr lang="en-US" smtClean="0"/>
              <a:t>16</a:t>
            </a:fld>
            <a:endParaRPr lang="en-US"/>
          </a:p>
        </p:txBody>
      </p:sp>
    </p:spTree>
    <p:extLst>
      <p:ext uri="{BB962C8B-B14F-4D97-AF65-F5344CB8AC3E}">
        <p14:creationId xmlns:p14="http://schemas.microsoft.com/office/powerpoint/2010/main" val="2182957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Arial" panose="020B0604020202020204" pitchFamily="34" charset="0"/>
              </a:rPr>
              <a:t>https://</a:t>
            </a:r>
            <a:r>
              <a:rPr lang="en-US" sz="1200" err="1">
                <a:effectLst/>
                <a:latin typeface="Arial" panose="020B0604020202020204" pitchFamily="34" charset="0"/>
              </a:rPr>
              <a:t>homewarranty.firstam.com</a:t>
            </a:r>
            <a:r>
              <a:rPr lang="en-US" sz="1200">
                <a:effectLst/>
                <a:latin typeface="Arial" panose="020B0604020202020204" pitchFamily="34" charset="0"/>
              </a:rPr>
              <a:t>/blog/why-hire-real-estate-pro</a:t>
            </a:r>
          </a:p>
        </p:txBody>
      </p:sp>
      <p:sp>
        <p:nvSpPr>
          <p:cNvPr id="4" name="Slide Number Placeholder 3"/>
          <p:cNvSpPr>
            <a:spLocks noGrp="1"/>
          </p:cNvSpPr>
          <p:nvPr>
            <p:ph type="sldNum" sz="quarter" idx="5"/>
          </p:nvPr>
        </p:nvSpPr>
        <p:spPr/>
        <p:txBody>
          <a:bodyPr/>
          <a:lstStyle/>
          <a:p>
            <a:fld id="{1CC440E9-C5F8-5A47-ADAD-0B6988DC1603}" type="slidenum">
              <a:rPr lang="en-US" smtClean="0"/>
              <a:t>17</a:t>
            </a:fld>
            <a:endParaRPr lang="en-US"/>
          </a:p>
        </p:txBody>
      </p:sp>
    </p:spTree>
    <p:extLst>
      <p:ext uri="{BB962C8B-B14F-4D97-AF65-F5344CB8AC3E}">
        <p14:creationId xmlns:p14="http://schemas.microsoft.com/office/powerpoint/2010/main" val="1436646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440E9-C5F8-5A47-ADAD-0B6988DC1603}" type="slidenum">
              <a:rPr lang="en-US" smtClean="0"/>
              <a:t>18</a:t>
            </a:fld>
            <a:endParaRPr lang="en-US"/>
          </a:p>
        </p:txBody>
      </p:sp>
    </p:spTree>
    <p:extLst>
      <p:ext uri="{BB962C8B-B14F-4D97-AF65-F5344CB8AC3E}">
        <p14:creationId xmlns:p14="http://schemas.microsoft.com/office/powerpoint/2010/main" val="5039668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https://themortgagereports.com/109711/how-much-does-a-realtor-get-for-selling-my-house</a:t>
            </a:r>
          </a:p>
        </p:txBody>
      </p:sp>
      <p:sp>
        <p:nvSpPr>
          <p:cNvPr id="4" name="Slide Number Placeholder 3"/>
          <p:cNvSpPr>
            <a:spLocks noGrp="1"/>
          </p:cNvSpPr>
          <p:nvPr>
            <p:ph type="sldNum" sz="quarter" idx="5"/>
          </p:nvPr>
        </p:nvSpPr>
        <p:spPr/>
        <p:txBody>
          <a:bodyPr/>
          <a:lstStyle/>
          <a:p>
            <a:fld id="{1CC440E9-C5F8-5A47-ADAD-0B6988DC1603}" type="slidenum">
              <a:rPr lang="en-US" smtClean="0"/>
              <a:t>19</a:t>
            </a:fld>
            <a:endParaRPr lang="en-US"/>
          </a:p>
        </p:txBody>
      </p:sp>
    </p:spTree>
    <p:extLst>
      <p:ext uri="{BB962C8B-B14F-4D97-AF65-F5344CB8AC3E}">
        <p14:creationId xmlns:p14="http://schemas.microsoft.com/office/powerpoint/2010/main" val="2670850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440E9-C5F8-5A47-ADAD-0B6988DC1603}" type="slidenum">
              <a:rPr lang="en-US" smtClean="0"/>
              <a:t>2</a:t>
            </a:fld>
            <a:endParaRPr lang="en-US"/>
          </a:p>
        </p:txBody>
      </p:sp>
    </p:spTree>
    <p:extLst>
      <p:ext uri="{BB962C8B-B14F-4D97-AF65-F5344CB8AC3E}">
        <p14:creationId xmlns:p14="http://schemas.microsoft.com/office/powerpoint/2010/main" val="2909410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440E9-C5F8-5A47-ADAD-0B6988DC1603}" type="slidenum">
              <a:rPr lang="en-US" smtClean="0"/>
              <a:t>20</a:t>
            </a:fld>
            <a:endParaRPr lang="en-US"/>
          </a:p>
        </p:txBody>
      </p:sp>
    </p:spTree>
    <p:extLst>
      <p:ext uri="{BB962C8B-B14F-4D97-AF65-F5344CB8AC3E}">
        <p14:creationId xmlns:p14="http://schemas.microsoft.com/office/powerpoint/2010/main" val="2398963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a:t>
            </a:r>
            <a:r>
              <a:rPr lang="en-US" err="1"/>
              <a:t>www.corelogic.com</a:t>
            </a:r>
            <a:r>
              <a:rPr lang="en-US"/>
              <a:t>/intelligence/home-equity-report-q2-2024/</a:t>
            </a:r>
          </a:p>
        </p:txBody>
      </p:sp>
      <p:sp>
        <p:nvSpPr>
          <p:cNvPr id="4" name="Slide Number Placeholder 3"/>
          <p:cNvSpPr>
            <a:spLocks noGrp="1"/>
          </p:cNvSpPr>
          <p:nvPr>
            <p:ph type="sldNum" sz="quarter" idx="5"/>
          </p:nvPr>
        </p:nvSpPr>
        <p:spPr/>
        <p:txBody>
          <a:bodyPr/>
          <a:lstStyle/>
          <a:p>
            <a:fld id="{1CC440E9-C5F8-5A47-ADAD-0B6988DC1603}" type="slidenum">
              <a:rPr lang="en-US" smtClean="0"/>
              <a:t>3</a:t>
            </a:fld>
            <a:endParaRPr lang="en-US"/>
          </a:p>
        </p:txBody>
      </p:sp>
    </p:spTree>
    <p:extLst>
      <p:ext uri="{BB962C8B-B14F-4D97-AF65-F5344CB8AC3E}">
        <p14:creationId xmlns:p14="http://schemas.microsoft.com/office/powerpoint/2010/main" val="1792482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a:t>
            </a:r>
            <a:r>
              <a:rPr lang="en-US" err="1"/>
              <a:t>www.realtor.com</a:t>
            </a:r>
            <a:r>
              <a:rPr lang="en-US"/>
              <a:t>/research/october-2024-data/</a:t>
            </a:r>
          </a:p>
        </p:txBody>
      </p:sp>
      <p:sp>
        <p:nvSpPr>
          <p:cNvPr id="4" name="Slide Number Placeholder 3"/>
          <p:cNvSpPr>
            <a:spLocks noGrp="1"/>
          </p:cNvSpPr>
          <p:nvPr>
            <p:ph type="sldNum" sz="quarter" idx="5"/>
          </p:nvPr>
        </p:nvSpPr>
        <p:spPr/>
        <p:txBody>
          <a:bodyPr/>
          <a:lstStyle/>
          <a:p>
            <a:fld id="{1CC440E9-C5F8-5A47-ADAD-0B6988DC1603}" type="slidenum">
              <a:rPr lang="en-US" smtClean="0"/>
              <a:t>4</a:t>
            </a:fld>
            <a:endParaRPr lang="en-US"/>
          </a:p>
        </p:txBody>
      </p:sp>
    </p:spTree>
    <p:extLst>
      <p:ext uri="{BB962C8B-B14F-4D97-AF65-F5344CB8AC3E}">
        <p14:creationId xmlns:p14="http://schemas.microsoft.com/office/powerpoint/2010/main" val="1130169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err="1"/>
              <a:t>Chttps</a:t>
            </a:r>
            <a:r>
              <a:rPr lang="fr-FR" sz="1200"/>
              <a:t>://</a:t>
            </a:r>
            <a:r>
              <a:rPr lang="fr-FR" sz="1200" err="1"/>
              <a:t>www.bankrate.com</a:t>
            </a:r>
            <a:r>
              <a:rPr lang="fr-FR" sz="1200"/>
              <a:t>/real-</a:t>
            </a:r>
            <a:r>
              <a:rPr lang="fr-FR" sz="1200" err="1"/>
              <a:t>estate</a:t>
            </a:r>
            <a:r>
              <a:rPr lang="fr-FR" sz="1200"/>
              <a:t>/</a:t>
            </a:r>
            <a:r>
              <a:rPr lang="fr-FR" sz="1200" err="1"/>
              <a:t>should</a:t>
            </a:r>
            <a:r>
              <a:rPr lang="fr-FR" sz="1200"/>
              <a:t>-i-</a:t>
            </a:r>
            <a:r>
              <a:rPr lang="fr-FR" sz="1200" err="1"/>
              <a:t>sell</a:t>
            </a:r>
            <a:r>
              <a:rPr lang="fr-FR" sz="1200"/>
              <a:t>-</a:t>
            </a:r>
            <a:r>
              <a:rPr lang="fr-FR" sz="1200" err="1"/>
              <a:t>my</a:t>
            </a:r>
            <a:r>
              <a:rPr lang="fr-FR" sz="1200"/>
              <a:t>-house-</a:t>
            </a:r>
            <a:r>
              <a:rPr lang="fr-FR" sz="1200" err="1"/>
              <a:t>now</a:t>
            </a:r>
            <a:r>
              <a:rPr lang="fr-FR" sz="1200"/>
              <a:t>-or-</a:t>
            </a:r>
            <a:r>
              <a:rPr lang="fr-FR" sz="1200" err="1"/>
              <a:t>wait</a:t>
            </a:r>
            <a:r>
              <a:rPr lang="fr-FR" sz="1200"/>
              <a:t>/#</a:t>
            </a:r>
            <a:r>
              <a:rPr lang="fr-FR" sz="1200" err="1"/>
              <a:t>sell-now</a:t>
            </a:r>
            <a:endParaRPr lang="fr-FR" sz="1200"/>
          </a:p>
        </p:txBody>
      </p:sp>
      <p:sp>
        <p:nvSpPr>
          <p:cNvPr id="4" name="Slide Number Placeholder 3"/>
          <p:cNvSpPr>
            <a:spLocks noGrp="1"/>
          </p:cNvSpPr>
          <p:nvPr>
            <p:ph type="sldNum" sz="quarter" idx="5"/>
          </p:nvPr>
        </p:nvSpPr>
        <p:spPr/>
        <p:txBody>
          <a:bodyPr/>
          <a:lstStyle/>
          <a:p>
            <a:fld id="{1CC440E9-C5F8-5A47-ADAD-0B6988DC1603}" type="slidenum">
              <a:rPr lang="en-US" smtClean="0"/>
              <a:t>5</a:t>
            </a:fld>
            <a:endParaRPr lang="en-US"/>
          </a:p>
        </p:txBody>
      </p:sp>
    </p:spTree>
    <p:extLst>
      <p:ext uri="{BB962C8B-B14F-4D97-AF65-F5344CB8AC3E}">
        <p14:creationId xmlns:p14="http://schemas.microsoft.com/office/powerpoint/2010/main" val="2601956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https://www.realtor.com/research/data/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p:txBody>
      </p:sp>
      <p:sp>
        <p:nvSpPr>
          <p:cNvPr id="4" name="Slide Number Placeholder 3"/>
          <p:cNvSpPr>
            <a:spLocks noGrp="1"/>
          </p:cNvSpPr>
          <p:nvPr>
            <p:ph type="sldNum" sz="quarter" idx="5"/>
          </p:nvPr>
        </p:nvSpPr>
        <p:spPr/>
        <p:txBody>
          <a:bodyPr/>
          <a:lstStyle/>
          <a:p>
            <a:fld id="{1CC440E9-C5F8-5A47-ADAD-0B6988DC1603}" type="slidenum">
              <a:rPr lang="en-US" smtClean="0"/>
              <a:t>6</a:t>
            </a:fld>
            <a:endParaRPr lang="en-US"/>
          </a:p>
        </p:txBody>
      </p:sp>
    </p:spTree>
    <p:extLst>
      <p:ext uri="{BB962C8B-B14F-4D97-AF65-F5344CB8AC3E}">
        <p14:creationId xmlns:p14="http://schemas.microsoft.com/office/powerpoint/2010/main" val="688909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www.nar.realtor</a:t>
            </a:r>
            <a:r>
              <a:rPr lang="en-US" dirty="0"/>
              <a:t>/magazine/real-estate-news/sales-marketing/why-</a:t>
            </a:r>
            <a:r>
              <a:rPr lang="en-US" dirty="0" err="1"/>
              <a:t>fsbos</a:t>
            </a:r>
            <a:r>
              <a:rPr lang="en-US" dirty="0"/>
              <a:t>-say-they-regret-not-using-a-real-estate-agent</a:t>
            </a:r>
          </a:p>
        </p:txBody>
      </p:sp>
      <p:sp>
        <p:nvSpPr>
          <p:cNvPr id="4" name="Slide Number Placeholder 3"/>
          <p:cNvSpPr>
            <a:spLocks noGrp="1"/>
          </p:cNvSpPr>
          <p:nvPr>
            <p:ph type="sldNum" sz="quarter" idx="5"/>
          </p:nvPr>
        </p:nvSpPr>
        <p:spPr/>
        <p:txBody>
          <a:bodyPr/>
          <a:lstStyle/>
          <a:p>
            <a:fld id="{1CC440E9-C5F8-5A47-ADAD-0B6988DC1603}" type="slidenum">
              <a:rPr lang="en-US" smtClean="0"/>
              <a:t>7</a:t>
            </a:fld>
            <a:endParaRPr lang="en-US"/>
          </a:p>
        </p:txBody>
      </p:sp>
    </p:spTree>
    <p:extLst>
      <p:ext uri="{BB962C8B-B14F-4D97-AF65-F5344CB8AC3E}">
        <p14:creationId xmlns:p14="http://schemas.microsoft.com/office/powerpoint/2010/main" val="2352263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Symbol"/>
              <a:buNone/>
            </a:pPr>
            <a:r>
              <a:rPr lang="es-ES" sz="1200" u="sng" dirty="0">
                <a:latin typeface="Arial" panose="020B0604020202020204" pitchFamily="34" charset="0"/>
                <a:cs typeface="Arial" panose="020B0604020202020204" pitchFamily="34" charset="0"/>
              </a:rPr>
              <a:t>https://img03.en25.com/Web/MortgageBankersAssociation/%7Bd6cd1c27-d804-4051-9c35-6c1b1117b50c%7D_Mortgage_Finance_Forecast_Nov_2024.pdf</a:t>
            </a:r>
          </a:p>
          <a:p>
            <a:pPr marL="0" indent="0">
              <a:buFont typeface="Symbol"/>
              <a:buNone/>
            </a:pPr>
            <a:r>
              <a:rPr lang="es-ES" sz="1200" u="sng" dirty="0">
                <a:latin typeface="Arial" panose="020B0604020202020204" pitchFamily="34" charset="0"/>
                <a:cs typeface="Arial" panose="020B0604020202020204" pitchFamily="34" charset="0"/>
              </a:rPr>
              <a:t>https://www.fanniemae.com/media/53846/display</a:t>
            </a:r>
          </a:p>
          <a:p>
            <a:pPr marL="0" indent="0">
              <a:buFont typeface="Symbol"/>
              <a:buNone/>
            </a:pPr>
            <a:r>
              <a:rPr lang="es-ES" sz="1200" u="sng" dirty="0">
                <a:latin typeface="Arial" panose="020B0604020202020204" pitchFamily="34" charset="0"/>
                <a:cs typeface="Arial" panose="020B0604020202020204" pitchFamily="34" charset="0"/>
              </a:rPr>
              <a:t>https://wellsfargo.bluematrix.com/links2/html/05ca4b0c-2522-4b31-a2c1-1bcca918664d</a:t>
            </a:r>
          </a:p>
          <a:p>
            <a:pPr marL="0" indent="0">
              <a:buFont typeface="Symbol"/>
              <a:buNone/>
            </a:pPr>
            <a:endParaRPr lang="es-ES" sz="1200"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CC440E9-C5F8-5A47-ADAD-0B6988DC1603}" type="slidenum">
              <a:rPr lang="en-US" smtClean="0"/>
              <a:t>8</a:t>
            </a:fld>
            <a:endParaRPr lang="en-US"/>
          </a:p>
        </p:txBody>
      </p:sp>
    </p:spTree>
    <p:extLst>
      <p:ext uri="{BB962C8B-B14F-4D97-AF65-F5344CB8AC3E}">
        <p14:creationId xmlns:p14="http://schemas.microsoft.com/office/powerpoint/2010/main" val="926505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panose="020F0502020204030204"/>
                <a:cs typeface="Calibri" panose="020F0502020204030204"/>
              </a:rPr>
              <a:t>https://www.resiclubanalytics.com/p/what-to-expect-from-u-s-home-prices-in-2025-as-predicted-by-16-different-forecast-models</a:t>
            </a:r>
          </a:p>
          <a:p>
            <a:r>
              <a:rPr lang="en-US">
                <a:ea typeface="Calibri" panose="020F0502020204030204"/>
                <a:cs typeface="Calibri" panose="020F0502020204030204"/>
              </a:rPr>
              <a:t>https://mediaroom.realtor.com/2024-12-04-Realtor-com-R-2025-Housing-Forecast-Will-There-be-a-Trump-Bump-in-Housing-Next-Year#assets_all</a:t>
            </a:r>
            <a:endParaRPr lang="en-US" dirty="0">
              <a:ea typeface="Calibri" panose="020F0502020204030204"/>
              <a:cs typeface="Calibri" panose="020F0502020204030204"/>
            </a:endParaRPr>
          </a:p>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1CC440E9-C5F8-5A47-ADAD-0B6988DC1603}" type="slidenum">
              <a:rPr lang="en-US" smtClean="0"/>
              <a:t>9</a:t>
            </a:fld>
            <a:endParaRPr lang="en-US"/>
          </a:p>
        </p:txBody>
      </p:sp>
    </p:spTree>
    <p:extLst>
      <p:ext uri="{BB962C8B-B14F-4D97-AF65-F5344CB8AC3E}">
        <p14:creationId xmlns:p14="http://schemas.microsoft.com/office/powerpoint/2010/main" val="2403153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3443991" y="9372600"/>
            <a:ext cx="884419" cy="685801"/>
          </a:xfrm>
        </p:spPr>
        <p:txBody>
          <a:bodyPr/>
          <a:lstStyle>
            <a:lvl1pPr algn="ctr">
              <a:defRPr sz="900">
                <a:solidFill>
                  <a:schemeClr val="bg2"/>
                </a:solidFill>
                <a:latin typeface="Arial" panose="020B0604020202020204" pitchFamily="34" charset="0"/>
                <a:cs typeface="Arial" panose="020B0604020202020204" pitchFamily="34" charset="0"/>
              </a:defRPr>
            </a:lvl1pPr>
          </a:lstStyle>
          <a:p>
            <a:fld id="{D9C681BF-E0B0-FE40-97D6-3440D5EE15D9}" type="slidenum">
              <a:rPr lang="en-US" smtClean="0"/>
              <a:pPr/>
              <a:t>‹#›</a:t>
            </a:fld>
            <a:endParaRPr lang="en-US"/>
          </a:p>
        </p:txBody>
      </p:sp>
    </p:spTree>
    <p:extLst>
      <p:ext uri="{BB962C8B-B14F-4D97-AF65-F5344CB8AC3E}">
        <p14:creationId xmlns:p14="http://schemas.microsoft.com/office/powerpoint/2010/main" val="3969676468"/>
      </p:ext>
    </p:extLst>
  </p:cSld>
  <p:clrMapOvr>
    <a:masterClrMapping/>
  </p:clrMapOvr>
  <p:extLst>
    <p:ext uri="{DCECCB84-F9BA-43D5-87BE-67443E8EF086}">
      <p15:sldGuideLst xmlns:p15="http://schemas.microsoft.com/office/powerpoint/2012/main">
        <p15:guide id="1" orient="horz" pos="5904" userDrawn="1">
          <p15:clr>
            <a:srgbClr val="FBAE40"/>
          </p15:clr>
        </p15:guide>
        <p15:guide id="2" orient="horz" pos="43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4353" y="535519"/>
            <a:ext cx="6703695" cy="1944159"/>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534353" y="2677584"/>
            <a:ext cx="6703695" cy="63819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34353" y="9322649"/>
            <a:ext cx="1748790" cy="535517"/>
          </a:xfrm>
          <a:prstGeom prst="rect">
            <a:avLst/>
          </a:prstGeom>
        </p:spPr>
        <p:txBody>
          <a:bodyPr/>
          <a:lstStyle/>
          <a:p>
            <a:endParaRPr lang="en-US"/>
          </a:p>
        </p:txBody>
      </p:sp>
      <p:sp>
        <p:nvSpPr>
          <p:cNvPr id="5" name="Footer Placeholder 4"/>
          <p:cNvSpPr>
            <a:spLocks noGrp="1"/>
          </p:cNvSpPr>
          <p:nvPr>
            <p:ph type="ftr" sz="quarter" idx="11"/>
          </p:nvPr>
        </p:nvSpPr>
        <p:spPr>
          <a:xfrm>
            <a:off x="2574608" y="9322649"/>
            <a:ext cx="2623185" cy="535517"/>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9C681BF-E0B0-FE40-97D6-3440D5EE15D9}" type="slidenum">
              <a:rPr lang="en-US" smtClean="0"/>
              <a:t>‹#›</a:t>
            </a:fld>
            <a:endParaRPr lang="en-US"/>
          </a:p>
        </p:txBody>
      </p:sp>
    </p:spTree>
    <p:extLst>
      <p:ext uri="{BB962C8B-B14F-4D97-AF65-F5344CB8AC3E}">
        <p14:creationId xmlns:p14="http://schemas.microsoft.com/office/powerpoint/2010/main" val="3953176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34353" y="9322649"/>
            <a:ext cx="1748790" cy="535517"/>
          </a:xfrm>
          <a:prstGeom prst="rect">
            <a:avLst/>
          </a:prstGeom>
        </p:spPr>
        <p:txBody>
          <a:bodyPr/>
          <a:lstStyle/>
          <a:p>
            <a:endParaRPr lang="en-US"/>
          </a:p>
        </p:txBody>
      </p:sp>
      <p:sp>
        <p:nvSpPr>
          <p:cNvPr id="5" name="Footer Placeholder 4"/>
          <p:cNvSpPr>
            <a:spLocks noGrp="1"/>
          </p:cNvSpPr>
          <p:nvPr>
            <p:ph type="ftr" sz="quarter" idx="11"/>
          </p:nvPr>
        </p:nvSpPr>
        <p:spPr>
          <a:xfrm>
            <a:off x="2574608" y="9322649"/>
            <a:ext cx="2623185" cy="535517"/>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9C681BF-E0B0-FE40-97D6-3440D5EE15D9}" type="slidenum">
              <a:rPr lang="en-US" smtClean="0"/>
              <a:t>‹#›</a:t>
            </a:fld>
            <a:endParaRPr lang="en-US"/>
          </a:p>
        </p:txBody>
      </p:sp>
    </p:spTree>
    <p:extLst>
      <p:ext uri="{BB962C8B-B14F-4D97-AF65-F5344CB8AC3E}">
        <p14:creationId xmlns:p14="http://schemas.microsoft.com/office/powerpoint/2010/main" val="1050634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4353" y="535519"/>
            <a:ext cx="6703695" cy="1944159"/>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534353" y="2677584"/>
            <a:ext cx="6703695" cy="63819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34353" y="9322649"/>
            <a:ext cx="1748790" cy="535517"/>
          </a:xfrm>
          <a:prstGeom prst="rect">
            <a:avLst/>
          </a:prstGeom>
        </p:spPr>
        <p:txBody>
          <a:bodyPr/>
          <a:lstStyle/>
          <a:p>
            <a:endParaRPr lang="en-US"/>
          </a:p>
        </p:txBody>
      </p:sp>
      <p:sp>
        <p:nvSpPr>
          <p:cNvPr id="5" name="Footer Placeholder 4"/>
          <p:cNvSpPr>
            <a:spLocks noGrp="1"/>
          </p:cNvSpPr>
          <p:nvPr>
            <p:ph type="ftr" sz="quarter" idx="11"/>
          </p:nvPr>
        </p:nvSpPr>
        <p:spPr>
          <a:xfrm>
            <a:off x="2574608" y="9322649"/>
            <a:ext cx="2623185" cy="535517"/>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9C681BF-E0B0-FE40-97D6-3440D5EE15D9}" type="slidenum">
              <a:rPr lang="en-US" smtClean="0"/>
              <a:t>‹#›</a:t>
            </a:fld>
            <a:endParaRPr lang="en-US"/>
          </a:p>
        </p:txBody>
      </p:sp>
    </p:spTree>
    <p:extLst>
      <p:ext uri="{BB962C8B-B14F-4D97-AF65-F5344CB8AC3E}">
        <p14:creationId xmlns:p14="http://schemas.microsoft.com/office/powerpoint/2010/main" val="3231325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a:prstGeom prst="rect">
            <a:avLst/>
          </a:prstGeo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a:prstGeom prst="rect">
            <a:avLst/>
          </a:prstGeo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4353" y="9322649"/>
            <a:ext cx="1748790" cy="535517"/>
          </a:xfrm>
          <a:prstGeom prst="rect">
            <a:avLst/>
          </a:prstGeom>
        </p:spPr>
        <p:txBody>
          <a:bodyPr/>
          <a:lstStyle/>
          <a:p>
            <a:endParaRPr lang="en-US"/>
          </a:p>
        </p:txBody>
      </p:sp>
      <p:sp>
        <p:nvSpPr>
          <p:cNvPr id="5" name="Footer Placeholder 4"/>
          <p:cNvSpPr>
            <a:spLocks noGrp="1"/>
          </p:cNvSpPr>
          <p:nvPr>
            <p:ph type="ftr" sz="quarter" idx="11"/>
          </p:nvPr>
        </p:nvSpPr>
        <p:spPr>
          <a:xfrm>
            <a:off x="2574608" y="9322649"/>
            <a:ext cx="2623185" cy="535517"/>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9C681BF-E0B0-FE40-97D6-3440D5EE15D9}" type="slidenum">
              <a:rPr lang="en-US" smtClean="0"/>
              <a:t>‹#›</a:t>
            </a:fld>
            <a:endParaRPr lang="en-US"/>
          </a:p>
        </p:txBody>
      </p:sp>
    </p:spTree>
    <p:extLst>
      <p:ext uri="{BB962C8B-B14F-4D97-AF65-F5344CB8AC3E}">
        <p14:creationId xmlns:p14="http://schemas.microsoft.com/office/powerpoint/2010/main" val="53031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4353" y="535519"/>
            <a:ext cx="6703695" cy="1944159"/>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34353" y="9322649"/>
            <a:ext cx="1748790" cy="535517"/>
          </a:xfrm>
          <a:prstGeom prst="rect">
            <a:avLst/>
          </a:prstGeom>
        </p:spPr>
        <p:txBody>
          <a:bodyPr/>
          <a:lstStyle/>
          <a:p>
            <a:endParaRPr lang="en-US"/>
          </a:p>
        </p:txBody>
      </p:sp>
      <p:sp>
        <p:nvSpPr>
          <p:cNvPr id="6" name="Footer Placeholder 5"/>
          <p:cNvSpPr>
            <a:spLocks noGrp="1"/>
          </p:cNvSpPr>
          <p:nvPr>
            <p:ph type="ftr" sz="quarter" idx="11"/>
          </p:nvPr>
        </p:nvSpPr>
        <p:spPr>
          <a:xfrm>
            <a:off x="2574608" y="9322649"/>
            <a:ext cx="2623185" cy="535517"/>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9C681BF-E0B0-FE40-97D6-3440D5EE15D9}" type="slidenum">
              <a:rPr lang="en-US" smtClean="0"/>
              <a:t>‹#›</a:t>
            </a:fld>
            <a:endParaRPr lang="en-US"/>
          </a:p>
        </p:txBody>
      </p:sp>
    </p:spTree>
    <p:extLst>
      <p:ext uri="{BB962C8B-B14F-4D97-AF65-F5344CB8AC3E}">
        <p14:creationId xmlns:p14="http://schemas.microsoft.com/office/powerpoint/2010/main" val="3159812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a:prstGeom prst="rect">
            <a:avLst/>
          </a:prstGeo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a:prstGeom prst="rect">
            <a:avLst/>
          </a:prstGeo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534353" y="9322649"/>
            <a:ext cx="1748790" cy="535517"/>
          </a:xfrm>
          <a:prstGeom prst="rect">
            <a:avLst/>
          </a:prstGeom>
        </p:spPr>
        <p:txBody>
          <a:bodyPr/>
          <a:lstStyle/>
          <a:p>
            <a:endParaRPr lang="en-US"/>
          </a:p>
        </p:txBody>
      </p:sp>
      <p:sp>
        <p:nvSpPr>
          <p:cNvPr id="8" name="Footer Placeholder 7"/>
          <p:cNvSpPr>
            <a:spLocks noGrp="1"/>
          </p:cNvSpPr>
          <p:nvPr>
            <p:ph type="ftr" sz="quarter" idx="11"/>
          </p:nvPr>
        </p:nvSpPr>
        <p:spPr>
          <a:xfrm>
            <a:off x="2574608" y="9322649"/>
            <a:ext cx="2623185" cy="535517"/>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D9C681BF-E0B0-FE40-97D6-3440D5EE15D9}" type="slidenum">
              <a:rPr lang="en-US" smtClean="0"/>
              <a:t>‹#›</a:t>
            </a:fld>
            <a:endParaRPr lang="en-US"/>
          </a:p>
        </p:txBody>
      </p:sp>
    </p:spTree>
    <p:extLst>
      <p:ext uri="{BB962C8B-B14F-4D97-AF65-F5344CB8AC3E}">
        <p14:creationId xmlns:p14="http://schemas.microsoft.com/office/powerpoint/2010/main" val="2560657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4353" y="535519"/>
            <a:ext cx="6703695" cy="1944159"/>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534353" y="9322649"/>
            <a:ext cx="1748790" cy="535517"/>
          </a:xfrm>
          <a:prstGeom prst="rect">
            <a:avLst/>
          </a:prstGeom>
        </p:spPr>
        <p:txBody>
          <a:bodyPr/>
          <a:lstStyle/>
          <a:p>
            <a:endParaRPr lang="en-US"/>
          </a:p>
        </p:txBody>
      </p:sp>
      <p:sp>
        <p:nvSpPr>
          <p:cNvPr id="4" name="Footer Placeholder 3"/>
          <p:cNvSpPr>
            <a:spLocks noGrp="1"/>
          </p:cNvSpPr>
          <p:nvPr>
            <p:ph type="ftr" sz="quarter" idx="11"/>
          </p:nvPr>
        </p:nvSpPr>
        <p:spPr>
          <a:xfrm>
            <a:off x="2574608" y="9322649"/>
            <a:ext cx="2623185" cy="535517"/>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D9C681BF-E0B0-FE40-97D6-3440D5EE15D9}" type="slidenum">
              <a:rPr lang="en-US" smtClean="0"/>
              <a:t>‹#›</a:t>
            </a:fld>
            <a:endParaRPr lang="en-US"/>
          </a:p>
        </p:txBody>
      </p:sp>
    </p:spTree>
    <p:extLst>
      <p:ext uri="{BB962C8B-B14F-4D97-AF65-F5344CB8AC3E}">
        <p14:creationId xmlns:p14="http://schemas.microsoft.com/office/powerpoint/2010/main" val="3863505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34353" y="9322649"/>
            <a:ext cx="1748790" cy="535517"/>
          </a:xfrm>
          <a:prstGeom prst="rect">
            <a:avLst/>
          </a:prstGeom>
        </p:spPr>
        <p:txBody>
          <a:bodyPr/>
          <a:lstStyle/>
          <a:p>
            <a:endParaRPr lang="en-US"/>
          </a:p>
        </p:txBody>
      </p:sp>
      <p:sp>
        <p:nvSpPr>
          <p:cNvPr id="3" name="Footer Placeholder 2"/>
          <p:cNvSpPr>
            <a:spLocks noGrp="1"/>
          </p:cNvSpPr>
          <p:nvPr>
            <p:ph type="ftr" sz="quarter" idx="11"/>
          </p:nvPr>
        </p:nvSpPr>
        <p:spPr>
          <a:xfrm>
            <a:off x="2574608" y="9322649"/>
            <a:ext cx="2623185" cy="535517"/>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D9C681BF-E0B0-FE40-97D6-3440D5EE15D9}" type="slidenum">
              <a:rPr lang="en-US" smtClean="0"/>
              <a:t>‹#›</a:t>
            </a:fld>
            <a:endParaRPr lang="en-US"/>
          </a:p>
        </p:txBody>
      </p:sp>
    </p:spTree>
    <p:extLst>
      <p:ext uri="{BB962C8B-B14F-4D97-AF65-F5344CB8AC3E}">
        <p14:creationId xmlns:p14="http://schemas.microsoft.com/office/powerpoint/2010/main" val="839640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a:prstGeom prst="rect">
            <a:avLst/>
          </a:prstGeo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a:prstGeom prst="rect">
            <a:avLst/>
          </a:prstGeo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a:prstGeom prst="rect">
            <a:avLst/>
          </a:prstGeo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a:xfrm>
            <a:off x="534353" y="9322649"/>
            <a:ext cx="1748790" cy="535517"/>
          </a:xfrm>
          <a:prstGeom prst="rect">
            <a:avLst/>
          </a:prstGeom>
        </p:spPr>
        <p:txBody>
          <a:bodyPr/>
          <a:lstStyle/>
          <a:p>
            <a:endParaRPr lang="en-US"/>
          </a:p>
        </p:txBody>
      </p:sp>
      <p:sp>
        <p:nvSpPr>
          <p:cNvPr id="6" name="Footer Placeholder 5"/>
          <p:cNvSpPr>
            <a:spLocks noGrp="1"/>
          </p:cNvSpPr>
          <p:nvPr>
            <p:ph type="ftr" sz="quarter" idx="11"/>
          </p:nvPr>
        </p:nvSpPr>
        <p:spPr>
          <a:xfrm>
            <a:off x="2574608" y="9322649"/>
            <a:ext cx="2623185" cy="535517"/>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9C681BF-E0B0-FE40-97D6-3440D5EE15D9}" type="slidenum">
              <a:rPr lang="en-US" smtClean="0"/>
              <a:t>‹#›</a:t>
            </a:fld>
            <a:endParaRPr lang="en-US"/>
          </a:p>
        </p:txBody>
      </p:sp>
    </p:spTree>
    <p:extLst>
      <p:ext uri="{BB962C8B-B14F-4D97-AF65-F5344CB8AC3E}">
        <p14:creationId xmlns:p14="http://schemas.microsoft.com/office/powerpoint/2010/main" val="4057435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a:prstGeom prst="rect">
            <a:avLst/>
          </a:prstGeo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a:prstGeom prst="rect">
            <a:avLst/>
          </a:prstGeo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p>
        </p:txBody>
      </p:sp>
      <p:sp>
        <p:nvSpPr>
          <p:cNvPr id="4" name="Text Placeholder 3"/>
          <p:cNvSpPr>
            <a:spLocks noGrp="1"/>
          </p:cNvSpPr>
          <p:nvPr>
            <p:ph type="body" sz="half" idx="2"/>
          </p:nvPr>
        </p:nvSpPr>
        <p:spPr>
          <a:xfrm>
            <a:off x="535365" y="3017520"/>
            <a:ext cx="2506801" cy="5590329"/>
          </a:xfrm>
          <a:prstGeom prst="rect">
            <a:avLst/>
          </a:prstGeo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a:xfrm>
            <a:off x="534353" y="9322649"/>
            <a:ext cx="1748790" cy="535517"/>
          </a:xfrm>
          <a:prstGeom prst="rect">
            <a:avLst/>
          </a:prstGeom>
        </p:spPr>
        <p:txBody>
          <a:bodyPr/>
          <a:lstStyle/>
          <a:p>
            <a:endParaRPr lang="en-US"/>
          </a:p>
        </p:txBody>
      </p:sp>
      <p:sp>
        <p:nvSpPr>
          <p:cNvPr id="6" name="Footer Placeholder 5"/>
          <p:cNvSpPr>
            <a:spLocks noGrp="1"/>
          </p:cNvSpPr>
          <p:nvPr>
            <p:ph type="ftr" sz="quarter" idx="11"/>
          </p:nvPr>
        </p:nvSpPr>
        <p:spPr>
          <a:xfrm>
            <a:off x="2574608" y="9322649"/>
            <a:ext cx="2623185" cy="535517"/>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9C681BF-E0B0-FE40-97D6-3440D5EE15D9}" type="slidenum">
              <a:rPr lang="en-US" smtClean="0"/>
              <a:t>‹#›</a:t>
            </a:fld>
            <a:endParaRPr lang="en-US"/>
          </a:p>
        </p:txBody>
      </p:sp>
    </p:spTree>
    <p:extLst>
      <p:ext uri="{BB962C8B-B14F-4D97-AF65-F5344CB8AC3E}">
        <p14:creationId xmlns:p14="http://schemas.microsoft.com/office/powerpoint/2010/main" val="4278379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latin typeface="Arial" panose="020B0604020202020204" pitchFamily="34" charset="0"/>
                <a:cs typeface="Arial" panose="020B0604020202020204" pitchFamily="34" charset="0"/>
              </a:defRPr>
            </a:lvl1pPr>
          </a:lstStyle>
          <a:p>
            <a:fld id="{D9C681BF-E0B0-FE40-97D6-3440D5EE15D9}" type="slidenum">
              <a:rPr lang="en-US" smtClean="0"/>
              <a:pPr/>
              <a:t>‹#›</a:t>
            </a:fld>
            <a:endParaRPr lang="en-US"/>
          </a:p>
        </p:txBody>
      </p:sp>
    </p:spTree>
    <p:extLst>
      <p:ext uri="{BB962C8B-B14F-4D97-AF65-F5344CB8AC3E}">
        <p14:creationId xmlns:p14="http://schemas.microsoft.com/office/powerpoint/2010/main" val="41468030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userDrawn="1">
          <p15:clr>
            <a:srgbClr val="F26B43"/>
          </p15:clr>
        </p15:guide>
        <p15:guide id="2" pos="288" userDrawn="1">
          <p15:clr>
            <a:srgbClr val="F26B43"/>
          </p15:clr>
        </p15:guide>
        <p15:guide id="3" pos="4608" userDrawn="1">
          <p15:clr>
            <a:srgbClr val="F26B43"/>
          </p15:clr>
        </p15:guide>
        <p15:guide id="4" orient="horz" pos="6048" userDrawn="1">
          <p15:clr>
            <a:srgbClr val="F26B43"/>
          </p15:clr>
        </p15:guide>
        <p15:guide id="5" pos="720" userDrawn="1">
          <p15:clr>
            <a:srgbClr val="F26B43"/>
          </p15:clr>
        </p15:guide>
        <p15:guide id="6" pos="41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15.xml"/><Relationship Id="rId16"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up of hot chocolate with marshmallows on a wooden tray&#10;&#10;Description automatically generated">
            <a:extLst>
              <a:ext uri="{FF2B5EF4-FFF2-40B4-BE49-F238E27FC236}">
                <a16:creationId xmlns:a16="http://schemas.microsoft.com/office/drawing/2014/main" id="{E6931F52-0987-B75D-18C7-0414ED432C87}"/>
              </a:ext>
            </a:extLst>
          </p:cNvPr>
          <p:cNvPicPr>
            <a:picLocks noChangeAspect="1"/>
          </p:cNvPicPr>
          <p:nvPr/>
        </p:nvPicPr>
        <p:blipFill>
          <a:blip r:embed="rId3" cstate="print">
            <a:extLst>
              <a:ext uri="{28A0092B-C50C-407E-A947-70E740481C1C}">
                <a14:useLocalDpi xmlns:a14="http://schemas.microsoft.com/office/drawing/2010/main"/>
              </a:ext>
            </a:extLst>
          </a:blip>
          <a:srcRect r="-36"/>
          <a:stretch/>
        </p:blipFill>
        <p:spPr>
          <a:xfrm>
            <a:off x="0" y="0"/>
            <a:ext cx="7772400" cy="10058400"/>
          </a:xfrm>
          <a:prstGeom prst="rect">
            <a:avLst/>
          </a:prstGeom>
        </p:spPr>
      </p:pic>
      <p:sp>
        <p:nvSpPr>
          <p:cNvPr id="13" name="Rectangle 12">
            <a:extLst>
              <a:ext uri="{FF2B5EF4-FFF2-40B4-BE49-F238E27FC236}">
                <a16:creationId xmlns:a16="http://schemas.microsoft.com/office/drawing/2014/main" id="{44CCAA74-71C3-4749-9497-6DB7A25EB524}"/>
              </a:ext>
            </a:extLst>
          </p:cNvPr>
          <p:cNvSpPr/>
          <p:nvPr/>
        </p:nvSpPr>
        <p:spPr>
          <a:xfrm>
            <a:off x="0" y="0"/>
            <a:ext cx="5486400" cy="1981200"/>
          </a:xfrm>
          <a:prstGeom prst="rect">
            <a:avLst/>
          </a:prstGeom>
          <a:solidFill>
            <a:sysClr val="window" lastClr="FFFFFF"/>
          </a:solidFill>
          <a:ln w="25400" cap="flat" cmpd="sng" algn="ctr">
            <a:noFill/>
            <a:prstDash val="solid"/>
          </a:ln>
          <a:effectLst/>
        </p:spPr>
        <p:txBody>
          <a:bodyPr rtlCol="0" anchor="ctr"/>
          <a:lstStyle/>
          <a:p>
            <a:pPr marL="0" marR="0" lvl="0" indent="0" algn="ctr" defTabSz="909619" eaLnBrk="1" fontAlgn="auto" latinLnBrk="0" hangingPunct="1">
              <a:lnSpc>
                <a:spcPct val="100000"/>
              </a:lnSpc>
              <a:spcBef>
                <a:spcPts val="0"/>
              </a:spcBef>
              <a:spcAft>
                <a:spcPts val="0"/>
              </a:spcAft>
              <a:buClrTx/>
              <a:buSzTx/>
              <a:buFontTx/>
              <a:buNone/>
              <a:tabLst/>
              <a:defRPr/>
            </a:pPr>
            <a:endParaRPr kumimoji="0" lang="en-US" sz="1790" b="0" i="0" u="none" strike="noStrike" kern="0" cap="none" spc="0" normalizeH="0" baseline="0" noProof="0">
              <a:ln>
                <a:noFill/>
              </a:ln>
              <a:solidFill>
                <a:prstClr val="white"/>
              </a:solidFill>
              <a:effectLst/>
              <a:uLnTx/>
              <a:uFillTx/>
              <a:latin typeface="Calibri"/>
              <a:ea typeface="+mn-ea"/>
              <a:cs typeface="+mn-cs"/>
            </a:endParaRPr>
          </a:p>
        </p:txBody>
      </p:sp>
      <p:sp>
        <p:nvSpPr>
          <p:cNvPr id="14" name="object 5">
            <a:extLst>
              <a:ext uri="{FF2B5EF4-FFF2-40B4-BE49-F238E27FC236}">
                <a16:creationId xmlns:a16="http://schemas.microsoft.com/office/drawing/2014/main" id="{8A48278D-CDF1-F449-9894-6D50D4022071}"/>
              </a:ext>
            </a:extLst>
          </p:cNvPr>
          <p:cNvSpPr txBox="1"/>
          <p:nvPr/>
        </p:nvSpPr>
        <p:spPr>
          <a:xfrm>
            <a:off x="441702" y="442992"/>
            <a:ext cx="4812530" cy="505265"/>
          </a:xfrm>
          <a:prstGeom prst="rect">
            <a:avLst/>
          </a:prstGeom>
        </p:spPr>
        <p:txBody>
          <a:bodyPr vert="horz" wrap="square" lIns="0" tIns="12698" rIns="0" bIns="0" rtlCol="0">
            <a:spAutoFit/>
          </a:bodyPr>
          <a:lstStyle/>
          <a:p>
            <a:pPr marL="12699" defTabSz="909619">
              <a:spcBef>
                <a:spcPts val="99"/>
              </a:spcBef>
            </a:pPr>
            <a:r>
              <a:rPr lang="en-US" sz="3200" dirty="0">
                <a:ea typeface="Helvetica Neue Thin" panose="020B0403020202020204" pitchFamily="34" charset="0"/>
                <a:cs typeface="Arial" panose="020B0604020202020204" pitchFamily="34" charset="0"/>
              </a:rPr>
              <a:t>Things To Consider When</a:t>
            </a:r>
          </a:p>
        </p:txBody>
      </p:sp>
      <p:sp>
        <p:nvSpPr>
          <p:cNvPr id="15" name="object 6">
            <a:extLst>
              <a:ext uri="{FF2B5EF4-FFF2-40B4-BE49-F238E27FC236}">
                <a16:creationId xmlns:a16="http://schemas.microsoft.com/office/drawing/2014/main" id="{E115D482-DCD5-1A44-93CA-7F9520B3B522}"/>
              </a:ext>
            </a:extLst>
          </p:cNvPr>
          <p:cNvSpPr txBox="1">
            <a:spLocks/>
          </p:cNvSpPr>
          <p:nvPr/>
        </p:nvSpPr>
        <p:spPr>
          <a:xfrm>
            <a:off x="445882" y="956129"/>
            <a:ext cx="4823542" cy="628375"/>
          </a:xfrm>
          <a:prstGeom prst="rect">
            <a:avLst/>
          </a:prstGeom>
        </p:spPr>
        <p:txBody>
          <a:bodyPr vert="horz" wrap="square" lIns="0" tIns="12698" rIns="0" bIns="0" rtlCol="0">
            <a:spAutoFit/>
          </a:bodyPr>
          <a:lstStyle>
            <a:lvl1pPr>
              <a:defRPr sz="3200" b="0" i="0">
                <a:solidFill>
                  <a:srgbClr val="00AEEF"/>
                </a:solidFill>
                <a:latin typeface="Arial" panose="020B0604020202020204" pitchFamily="34" charset="0"/>
                <a:ea typeface="+mj-ea"/>
                <a:cs typeface="Arial" panose="020B0604020202020204" pitchFamily="34" charset="0"/>
              </a:defRPr>
            </a:lvl1pPr>
          </a:lstStyle>
          <a:p>
            <a:pPr marL="12699" defTabSz="914400">
              <a:spcBef>
                <a:spcPts val="99"/>
              </a:spcBef>
            </a:pPr>
            <a:r>
              <a:rPr lang="en-US" sz="3950" b="1" kern="0" dirty="0">
                <a:solidFill>
                  <a:schemeClr val="tx1"/>
                </a:solidFill>
                <a:ea typeface="Helvetica Neue" panose="02000503000000020004" pitchFamily="2" charset="0"/>
              </a:rPr>
              <a:t>Selling Your House</a:t>
            </a:r>
          </a:p>
        </p:txBody>
      </p:sp>
      <p:sp>
        <p:nvSpPr>
          <p:cNvPr id="16" name="Rectangle 15">
            <a:extLst>
              <a:ext uri="{FF2B5EF4-FFF2-40B4-BE49-F238E27FC236}">
                <a16:creationId xmlns:a16="http://schemas.microsoft.com/office/drawing/2014/main" id="{D8C3CD35-E5EB-694E-B51A-8E08C0AA0A38}"/>
              </a:ext>
            </a:extLst>
          </p:cNvPr>
          <p:cNvSpPr/>
          <p:nvPr/>
        </p:nvSpPr>
        <p:spPr>
          <a:xfrm>
            <a:off x="5486400" y="0"/>
            <a:ext cx="2286000" cy="1981200"/>
          </a:xfrm>
          <a:prstGeom prst="rect">
            <a:avLst/>
          </a:prstGeom>
          <a:solidFill>
            <a:schemeClr val="tx1"/>
          </a:solidFill>
          <a:ln w="25400" cap="flat" cmpd="sng" algn="ctr">
            <a:noFill/>
            <a:prstDash val="solid"/>
          </a:ln>
          <a:effectLst/>
        </p:spPr>
        <p:txBody>
          <a:bodyPr rtlCol="0" anchor="ctr"/>
          <a:lstStyle/>
          <a:p>
            <a:pPr marL="0" marR="0" lvl="0" indent="0" algn="ctr" defTabSz="909619" eaLnBrk="1" fontAlgn="auto" latinLnBrk="0" hangingPunct="1">
              <a:lnSpc>
                <a:spcPct val="100000"/>
              </a:lnSpc>
              <a:spcBef>
                <a:spcPts val="0"/>
              </a:spcBef>
              <a:spcAft>
                <a:spcPts val="0"/>
              </a:spcAft>
              <a:buClrTx/>
              <a:buSzTx/>
              <a:buFontTx/>
              <a:buNone/>
              <a:tabLst/>
              <a:defRPr/>
            </a:pPr>
            <a:endParaRPr kumimoji="0" lang="en-US" sz="1790" b="0" i="0" u="none" strike="noStrike" kern="0" cap="none" spc="0" normalizeH="0" baseline="0" noProof="0">
              <a:ln>
                <a:noFill/>
              </a:ln>
              <a:solidFill>
                <a:srgbClr val="FEFF06"/>
              </a:solidFill>
              <a:effectLst/>
              <a:uLnTx/>
              <a:uFillTx/>
              <a:latin typeface="Calibri"/>
              <a:ea typeface="+mn-ea"/>
              <a:cs typeface="+mn-cs"/>
            </a:endParaRPr>
          </a:p>
        </p:txBody>
      </p:sp>
      <p:sp>
        <p:nvSpPr>
          <p:cNvPr id="18" name="object 7">
            <a:extLst>
              <a:ext uri="{FF2B5EF4-FFF2-40B4-BE49-F238E27FC236}">
                <a16:creationId xmlns:a16="http://schemas.microsoft.com/office/drawing/2014/main" id="{6CE22C37-88CA-5947-86E8-7828B59B8C13}"/>
              </a:ext>
            </a:extLst>
          </p:cNvPr>
          <p:cNvSpPr txBox="1"/>
          <p:nvPr/>
        </p:nvSpPr>
        <p:spPr>
          <a:xfrm>
            <a:off x="5726633" y="914017"/>
            <a:ext cx="1805534" cy="833560"/>
          </a:xfrm>
          <a:prstGeom prst="rect">
            <a:avLst/>
          </a:prstGeom>
        </p:spPr>
        <p:txBody>
          <a:bodyPr vert="horz" wrap="square" lIns="0" tIns="12698" rIns="0" bIns="0" rtlCol="0" anchor="t">
            <a:spAutoFit/>
          </a:bodyPr>
          <a:lstStyle/>
          <a:p>
            <a:pPr marL="12065" algn="ctr" defTabSz="909619">
              <a:lnSpc>
                <a:spcPts val="3100"/>
              </a:lnSpc>
              <a:spcBef>
                <a:spcPts val="99"/>
              </a:spcBef>
            </a:pPr>
            <a:r>
              <a:rPr lang="en-US" spc="100">
                <a:solidFill>
                  <a:prstClr val="white"/>
                </a:solidFill>
                <a:cs typeface="Arial"/>
              </a:rPr>
              <a:t>WINTER 2025</a:t>
            </a:r>
            <a:endParaRPr lang="en-US">
              <a:solidFill>
                <a:prstClr val="white"/>
              </a:solidFill>
            </a:endParaRPr>
          </a:p>
          <a:p>
            <a:pPr marL="13970" algn="ctr" defTabSz="909619">
              <a:lnSpc>
                <a:spcPts val="3100"/>
              </a:lnSpc>
            </a:pPr>
            <a:r>
              <a:rPr sz="3000" b="1" spc="100">
                <a:solidFill>
                  <a:prstClr val="white"/>
                </a:solidFill>
                <a:ea typeface="Helvetica Neue Light" panose="02000403000000020004" pitchFamily="2" charset="0"/>
                <a:cs typeface="Arial"/>
              </a:rPr>
              <a:t>EDITION</a:t>
            </a:r>
          </a:p>
        </p:txBody>
      </p:sp>
      <p:sp>
        <p:nvSpPr>
          <p:cNvPr id="19" name="Rectangle 18">
            <a:extLst>
              <a:ext uri="{FF2B5EF4-FFF2-40B4-BE49-F238E27FC236}">
                <a16:creationId xmlns:a16="http://schemas.microsoft.com/office/drawing/2014/main" id="{E55A6ED2-14C7-FC49-B09B-1634CB62B9E5}"/>
              </a:ext>
            </a:extLst>
          </p:cNvPr>
          <p:cNvSpPr/>
          <p:nvPr/>
        </p:nvSpPr>
        <p:spPr>
          <a:xfrm>
            <a:off x="2768" y="8285909"/>
            <a:ext cx="7319938" cy="1524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ECFBDA38-11E2-F844-B067-17C348174959}"/>
              </a:ext>
            </a:extLst>
          </p:cNvPr>
          <p:cNvCxnSpPr>
            <a:cxnSpLocks/>
          </p:cNvCxnSpPr>
          <p:nvPr/>
        </p:nvCxnSpPr>
        <p:spPr>
          <a:xfrm flipV="1">
            <a:off x="3027411" y="8430363"/>
            <a:ext cx="0" cy="12350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bject 5">
            <a:extLst>
              <a:ext uri="{FF2B5EF4-FFF2-40B4-BE49-F238E27FC236}">
                <a16:creationId xmlns:a16="http://schemas.microsoft.com/office/drawing/2014/main" id="{F1FE8895-DD73-E147-B785-B71A78A462C6}"/>
              </a:ext>
            </a:extLst>
          </p:cNvPr>
          <p:cNvSpPr txBox="1"/>
          <p:nvPr/>
        </p:nvSpPr>
        <p:spPr>
          <a:xfrm>
            <a:off x="3340365" y="8356810"/>
            <a:ext cx="2963649" cy="1382197"/>
          </a:xfrm>
          <a:prstGeom prst="rect">
            <a:avLst/>
          </a:prstGeom>
        </p:spPr>
        <p:txBody>
          <a:bodyPr vert="horz" wrap="square" lIns="0" tIns="12698" rIns="0" bIns="0" rtlCol="0" anchor="ctr" anchorCtr="0">
            <a:noAutofit/>
          </a:bodyPr>
          <a:lstStyle/>
          <a:p>
            <a:pPr>
              <a:spcBef>
                <a:spcPct val="0"/>
              </a:spcBef>
            </a:pPr>
            <a:r>
              <a:rPr lang="en-US" altLang="en-US" i="1" dirty="0">
                <a:latin typeface="Arial" panose="020B0604020202020204" pitchFamily="34" charset="0"/>
                <a:ea typeface="Helvetica Neue" panose="02000503000000020004" pitchFamily="2" charset="0"/>
                <a:cs typeface="Arial" panose="020B0604020202020204" pitchFamily="34" charset="0"/>
              </a:rPr>
              <a:t>Peglar Real Estate Group</a:t>
            </a:r>
            <a:endParaRPr lang="en-US" altLang="en-US" dirty="0">
              <a:latin typeface="Arial" panose="020B0604020202020204" pitchFamily="34" charset="0"/>
              <a:ea typeface="Helvetica Neue" panose="02000503000000020004" pitchFamily="2" charset="0"/>
              <a:cs typeface="Arial" panose="020B0604020202020204" pitchFamily="34" charset="0"/>
            </a:endParaRPr>
          </a:p>
          <a:p>
            <a:pPr>
              <a:spcBef>
                <a:spcPct val="0"/>
              </a:spcBef>
              <a:buNone/>
            </a:pPr>
            <a:r>
              <a:rPr lang="en-US" altLang="en-US" sz="1000" dirty="0">
                <a:latin typeface="Arial" panose="020B0604020202020204" pitchFamily="34" charset="0"/>
                <a:ea typeface="Helvetica Neue" panose="02000503000000020004" pitchFamily="2" charset="0"/>
                <a:cs typeface="Arial" panose="020B0604020202020204" pitchFamily="34" charset="0"/>
              </a:rPr>
              <a:t>1326 Hwy 62 East, Mountain Home AR 72653</a:t>
            </a:r>
          </a:p>
          <a:p>
            <a:pPr>
              <a:spcBef>
                <a:spcPct val="0"/>
              </a:spcBef>
              <a:buNone/>
            </a:pPr>
            <a:r>
              <a:rPr lang="en-US" altLang="en-US" sz="1000" b="1" dirty="0">
                <a:latin typeface="Arial" panose="020B0604020202020204" pitchFamily="34" charset="0"/>
                <a:ea typeface="Helvetica Neue" panose="02000503000000020004" pitchFamily="2" charset="0"/>
                <a:cs typeface="Arial" panose="020B0604020202020204" pitchFamily="34" charset="0"/>
              </a:rPr>
              <a:t>870-425-4300</a:t>
            </a:r>
          </a:p>
          <a:p>
            <a:pPr>
              <a:spcBef>
                <a:spcPct val="0"/>
              </a:spcBef>
              <a:buNone/>
            </a:pPr>
            <a:r>
              <a:rPr lang="en-US" altLang="en-US" sz="1000" b="1" dirty="0">
                <a:latin typeface="Arial" panose="020B0604020202020204" pitchFamily="34" charset="0"/>
                <a:ea typeface="Helvetica Neue" panose="02000503000000020004" pitchFamily="2" charset="0"/>
                <a:cs typeface="Arial" panose="020B0604020202020204" pitchFamily="34" charset="0"/>
              </a:rPr>
              <a:t>Peglarrealestate.com</a:t>
            </a:r>
          </a:p>
        </p:txBody>
      </p:sp>
      <p:pic>
        <p:nvPicPr>
          <p:cNvPr id="2" name="Picture 1" descr="A white snowflake on a black background&#10;&#10;Description automatically generated">
            <a:extLst>
              <a:ext uri="{FF2B5EF4-FFF2-40B4-BE49-F238E27FC236}">
                <a16:creationId xmlns:a16="http://schemas.microsoft.com/office/drawing/2014/main" id="{94A2E66A-1EFF-497A-ABCF-A3033370D5B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304015" y="248470"/>
            <a:ext cx="650769" cy="650769"/>
          </a:xfrm>
          <a:prstGeom prst="rect">
            <a:avLst/>
          </a:prstGeom>
        </p:spPr>
      </p:pic>
      <p:pic>
        <p:nvPicPr>
          <p:cNvPr id="5" name="Picture 4" descr="A black and white sign with white text&#10;&#10;AI-generated content may be incorrect.">
            <a:extLst>
              <a:ext uri="{FF2B5EF4-FFF2-40B4-BE49-F238E27FC236}">
                <a16:creationId xmlns:a16="http://schemas.microsoft.com/office/drawing/2014/main" id="{EC9E26DA-25C1-862C-A50A-9286776502E2}"/>
              </a:ext>
            </a:extLst>
          </p:cNvPr>
          <p:cNvPicPr>
            <a:picLocks noChangeAspect="1"/>
          </p:cNvPicPr>
          <p:nvPr/>
        </p:nvPicPr>
        <p:blipFill>
          <a:blip r:embed="rId5"/>
          <a:stretch>
            <a:fillRect/>
          </a:stretch>
        </p:blipFill>
        <p:spPr>
          <a:xfrm>
            <a:off x="122181" y="8356810"/>
            <a:ext cx="2725786" cy="1382197"/>
          </a:xfrm>
          <a:prstGeom prst="rect">
            <a:avLst/>
          </a:prstGeom>
        </p:spPr>
      </p:pic>
    </p:spTree>
    <p:extLst>
      <p:ext uri="{BB962C8B-B14F-4D97-AF65-F5344CB8AC3E}">
        <p14:creationId xmlns:p14="http://schemas.microsoft.com/office/powerpoint/2010/main" val="2421957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E327B-F24D-ED5D-BE12-46B9EE747A40}"/>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F30F9B9B-E41E-F8C5-70E9-8826779139E9}"/>
              </a:ext>
            </a:extLst>
          </p:cNvPr>
          <p:cNvSpPr/>
          <p:nvPr/>
        </p:nvSpPr>
        <p:spPr>
          <a:xfrm>
            <a:off x="0" y="0"/>
            <a:ext cx="7772400" cy="1871033"/>
          </a:xfrm>
          <a:prstGeom prst="rect">
            <a:avLst/>
          </a:prstGeom>
          <a:solidFill>
            <a:schemeClr val="tx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600C06D-A3AB-4FE9-2BEF-F1A7B6676896}"/>
              </a:ext>
            </a:extLst>
          </p:cNvPr>
          <p:cNvSpPr txBox="1"/>
          <p:nvPr/>
        </p:nvSpPr>
        <p:spPr>
          <a:xfrm>
            <a:off x="372533" y="389467"/>
            <a:ext cx="6984780" cy="1077218"/>
          </a:xfrm>
          <a:prstGeom prst="rect">
            <a:avLst/>
          </a:prstGeom>
          <a:noFill/>
        </p:spPr>
        <p:txBody>
          <a:bodyPr wrap="square" rtlCol="0">
            <a:spAutoFit/>
          </a:bodyPr>
          <a:lstStyle/>
          <a:p>
            <a:pPr lvl="0">
              <a:spcAft>
                <a:spcPts val="1000"/>
              </a:spcAft>
            </a:pPr>
            <a:r>
              <a:rPr lang="en-US" sz="3200" dirty="0">
                <a:solidFill>
                  <a:srgbClr val="FFFFFF"/>
                </a:solidFill>
              </a:rPr>
              <a:t>Homeowners Gained an Average of $28K in Equity over the Past Year</a:t>
            </a:r>
          </a:p>
        </p:txBody>
      </p:sp>
      <p:sp>
        <p:nvSpPr>
          <p:cNvPr id="2" name="Slide Number Placeholder 13">
            <a:extLst>
              <a:ext uri="{FF2B5EF4-FFF2-40B4-BE49-F238E27FC236}">
                <a16:creationId xmlns:a16="http://schemas.microsoft.com/office/drawing/2014/main" id="{C57F3948-312A-B1EC-C4F7-3288C1E5D356}"/>
              </a:ext>
            </a:extLst>
          </p:cNvPr>
          <p:cNvSpPr>
            <a:spLocks noGrp="1"/>
          </p:cNvSpPr>
          <p:nvPr>
            <p:ph type="sldNum" sz="quarter" idx="12"/>
          </p:nvPr>
        </p:nvSpPr>
        <p:spPr>
          <a:xfrm>
            <a:off x="3443991" y="9372600"/>
            <a:ext cx="884419" cy="685801"/>
          </a:xfrm>
        </p:spPr>
        <p:txBody>
          <a:bodyPr/>
          <a:lstStyle/>
          <a:p>
            <a:r>
              <a:rPr lang="en-US" dirty="0"/>
              <a:t>10</a:t>
            </a:r>
          </a:p>
        </p:txBody>
      </p:sp>
      <p:sp>
        <p:nvSpPr>
          <p:cNvPr id="10" name="Rectangle 9">
            <a:extLst>
              <a:ext uri="{FF2B5EF4-FFF2-40B4-BE49-F238E27FC236}">
                <a16:creationId xmlns:a16="http://schemas.microsoft.com/office/drawing/2014/main" id="{9251D918-C13C-A4E0-1620-A71641858A84}"/>
              </a:ext>
            </a:extLst>
          </p:cNvPr>
          <p:cNvSpPr/>
          <p:nvPr/>
        </p:nvSpPr>
        <p:spPr>
          <a:xfrm>
            <a:off x="0" y="1877089"/>
            <a:ext cx="7772400" cy="235277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and white dollar bill&#10;&#10;Description automatically generated">
            <a:extLst>
              <a:ext uri="{FF2B5EF4-FFF2-40B4-BE49-F238E27FC236}">
                <a16:creationId xmlns:a16="http://schemas.microsoft.com/office/drawing/2014/main" id="{3CEBC365-3E4B-81D4-7ECE-CEB2E5D3D97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89123" y="2743224"/>
            <a:ext cx="3368190" cy="1189116"/>
          </a:xfrm>
          <a:prstGeom prst="rect">
            <a:avLst/>
          </a:prstGeom>
        </p:spPr>
      </p:pic>
      <p:sp>
        <p:nvSpPr>
          <p:cNvPr id="11" name="TextBox 10">
            <a:extLst>
              <a:ext uri="{FF2B5EF4-FFF2-40B4-BE49-F238E27FC236}">
                <a16:creationId xmlns:a16="http://schemas.microsoft.com/office/drawing/2014/main" id="{86376DC2-E84A-0A41-CFBB-2954E600F802}"/>
              </a:ext>
            </a:extLst>
          </p:cNvPr>
          <p:cNvSpPr txBox="1"/>
          <p:nvPr/>
        </p:nvSpPr>
        <p:spPr>
          <a:xfrm>
            <a:off x="630995" y="4883618"/>
            <a:ext cx="6455547" cy="369332"/>
          </a:xfrm>
          <a:prstGeom prst="rect">
            <a:avLst/>
          </a:prstGeom>
          <a:noFill/>
        </p:spPr>
        <p:txBody>
          <a:bodyPr wrap="square" rtlCol="0">
            <a:spAutoFit/>
          </a:bodyPr>
          <a:lstStyle/>
          <a:p>
            <a:pPr algn="ctr"/>
            <a:r>
              <a:rPr lang="en-US" b="1" dirty="0">
                <a:solidFill>
                  <a:schemeClr val="accent3"/>
                </a:solidFill>
              </a:rPr>
              <a:t>Homeowner Equity Gains over the Past 12 Months</a:t>
            </a:r>
            <a:endParaRPr lang="en-US" dirty="0">
              <a:solidFill>
                <a:schemeClr val="accent3"/>
              </a:solidFill>
            </a:endParaRPr>
          </a:p>
        </p:txBody>
      </p:sp>
      <p:sp>
        <p:nvSpPr>
          <p:cNvPr id="12" name="TextBox 11">
            <a:extLst>
              <a:ext uri="{FF2B5EF4-FFF2-40B4-BE49-F238E27FC236}">
                <a16:creationId xmlns:a16="http://schemas.microsoft.com/office/drawing/2014/main" id="{4EE033FA-4FB2-2E55-0201-30088EAB6EFF}"/>
              </a:ext>
            </a:extLst>
          </p:cNvPr>
          <p:cNvSpPr txBox="1"/>
          <p:nvPr/>
        </p:nvSpPr>
        <p:spPr>
          <a:xfrm>
            <a:off x="2849655" y="5252949"/>
            <a:ext cx="2278936" cy="284693"/>
          </a:xfrm>
          <a:prstGeom prst="rect">
            <a:avLst/>
          </a:prstGeom>
          <a:noFill/>
        </p:spPr>
        <p:txBody>
          <a:bodyPr wrap="square" rtlCol="0">
            <a:spAutoFit/>
          </a:bodyPr>
          <a:lstStyle/>
          <a:p>
            <a:pPr algn="ctr"/>
            <a:r>
              <a:rPr lang="en-US" sz="1250" dirty="0">
                <a:solidFill>
                  <a:schemeClr val="accent3"/>
                </a:solidFill>
              </a:rPr>
              <a:t>Year-Over-Year, Q2 2024</a:t>
            </a:r>
          </a:p>
        </p:txBody>
      </p:sp>
      <p:sp>
        <p:nvSpPr>
          <p:cNvPr id="20" name="TextBox 19">
            <a:extLst>
              <a:ext uri="{FF2B5EF4-FFF2-40B4-BE49-F238E27FC236}">
                <a16:creationId xmlns:a16="http://schemas.microsoft.com/office/drawing/2014/main" id="{5FABE905-392F-8DC0-D082-BF11A2816570}"/>
              </a:ext>
            </a:extLst>
          </p:cNvPr>
          <p:cNvSpPr txBox="1"/>
          <p:nvPr/>
        </p:nvSpPr>
        <p:spPr>
          <a:xfrm>
            <a:off x="4872745" y="9139374"/>
            <a:ext cx="2442966" cy="246221"/>
          </a:xfrm>
          <a:prstGeom prst="rect">
            <a:avLst/>
          </a:prstGeom>
          <a:noFill/>
        </p:spPr>
        <p:txBody>
          <a:bodyPr wrap="square">
            <a:spAutoFit/>
          </a:bodyPr>
          <a:lstStyle/>
          <a:p>
            <a:pPr algn="r"/>
            <a:r>
              <a:rPr lang="en-US" sz="1000" b="1" dirty="0">
                <a:solidFill>
                  <a:schemeClr val="bg2"/>
                </a:solidFill>
              </a:rPr>
              <a:t>Source: CoreLogic</a:t>
            </a:r>
            <a:endParaRPr lang="en-US" sz="1000" dirty="0">
              <a:solidFill>
                <a:schemeClr val="bg2"/>
              </a:solidFill>
            </a:endParaRPr>
          </a:p>
        </p:txBody>
      </p:sp>
      <p:sp>
        <p:nvSpPr>
          <p:cNvPr id="17" name="TextBox 16">
            <a:extLst>
              <a:ext uri="{FF2B5EF4-FFF2-40B4-BE49-F238E27FC236}">
                <a16:creationId xmlns:a16="http://schemas.microsoft.com/office/drawing/2014/main" id="{2445D7DB-4C18-43A4-311E-28C02AF3DF29}"/>
              </a:ext>
            </a:extLst>
          </p:cNvPr>
          <p:cNvSpPr txBox="1"/>
          <p:nvPr/>
        </p:nvSpPr>
        <p:spPr>
          <a:xfrm>
            <a:off x="384048" y="2509275"/>
            <a:ext cx="3352786" cy="1631216"/>
          </a:xfrm>
          <a:prstGeom prst="rect">
            <a:avLst/>
          </a:prstGeom>
          <a:noFill/>
        </p:spPr>
        <p:txBody>
          <a:bodyPr wrap="square" rtlCol="0">
            <a:spAutoFit/>
          </a:bodyPr>
          <a:lstStyle/>
          <a:p>
            <a:pPr>
              <a:buClr>
                <a:schemeClr val="accent2"/>
              </a:buClr>
            </a:pPr>
            <a:r>
              <a:rPr lang="en-US" sz="1250" dirty="0"/>
              <a:t>Equity is the current value of your home minus what you still owe on your loan.</a:t>
            </a:r>
            <a:br>
              <a:rPr lang="en-US" sz="1250" dirty="0"/>
            </a:br>
            <a:r>
              <a:rPr lang="en-US" sz="1250" dirty="0"/>
              <a:t>It goes up as:</a:t>
            </a:r>
          </a:p>
          <a:p>
            <a:pPr>
              <a:buClr>
                <a:schemeClr val="accent2"/>
              </a:buClr>
            </a:pPr>
            <a:endParaRPr lang="en-US" sz="1250" dirty="0"/>
          </a:p>
          <a:p>
            <a:pPr marL="174625" indent="-174625">
              <a:buClr>
                <a:schemeClr val="accent2"/>
              </a:buClr>
              <a:buFont typeface="Arial" panose="020B0604020202020204" pitchFamily="34" charset="0"/>
              <a:buChar char="•"/>
            </a:pPr>
            <a:r>
              <a:rPr lang="en-US" sz="1250" dirty="0"/>
              <a:t>You pay down your loan</a:t>
            </a:r>
          </a:p>
          <a:p>
            <a:pPr>
              <a:buClr>
                <a:schemeClr val="accent2"/>
              </a:buClr>
            </a:pPr>
            <a:endParaRPr lang="en-US" sz="1250" dirty="0"/>
          </a:p>
          <a:p>
            <a:pPr marL="174625" indent="-174625">
              <a:buClr>
                <a:schemeClr val="accent2"/>
              </a:buClr>
              <a:buFont typeface="Arial" panose="020B0604020202020204" pitchFamily="34" charset="0"/>
              <a:buChar char="•"/>
            </a:pPr>
            <a:r>
              <a:rPr lang="en-US" sz="1250" dirty="0"/>
              <a:t>Home prices appreciate</a:t>
            </a:r>
          </a:p>
          <a:p>
            <a:pPr>
              <a:buClr>
                <a:schemeClr val="accent2"/>
              </a:buClr>
            </a:pPr>
            <a:endParaRPr lang="en-US" sz="1250" dirty="0"/>
          </a:p>
        </p:txBody>
      </p:sp>
      <p:sp>
        <p:nvSpPr>
          <p:cNvPr id="18" name="TextBox 17">
            <a:extLst>
              <a:ext uri="{FF2B5EF4-FFF2-40B4-BE49-F238E27FC236}">
                <a16:creationId xmlns:a16="http://schemas.microsoft.com/office/drawing/2014/main" id="{6DB6E530-A18A-A075-75C0-7CD092D19FC0}"/>
              </a:ext>
            </a:extLst>
          </p:cNvPr>
          <p:cNvSpPr txBox="1"/>
          <p:nvPr/>
        </p:nvSpPr>
        <p:spPr>
          <a:xfrm>
            <a:off x="630995" y="2050598"/>
            <a:ext cx="6455547" cy="369332"/>
          </a:xfrm>
          <a:prstGeom prst="rect">
            <a:avLst/>
          </a:prstGeom>
          <a:noFill/>
        </p:spPr>
        <p:txBody>
          <a:bodyPr wrap="square" rtlCol="0">
            <a:spAutoFit/>
          </a:bodyPr>
          <a:lstStyle/>
          <a:p>
            <a:pPr algn="ctr"/>
            <a:r>
              <a:rPr lang="en-US" b="1" dirty="0"/>
              <a:t>What Is Home Equity?</a:t>
            </a:r>
            <a:endParaRPr lang="en-US" dirty="0"/>
          </a:p>
        </p:txBody>
      </p:sp>
      <p:pic>
        <p:nvPicPr>
          <p:cNvPr id="9" name="Picture 8">
            <a:extLst>
              <a:ext uri="{FF2B5EF4-FFF2-40B4-BE49-F238E27FC236}">
                <a16:creationId xmlns:a16="http://schemas.microsoft.com/office/drawing/2014/main" id="{95E497EB-2A56-5EF5-25B3-9ECCEAB70966}"/>
              </a:ext>
            </a:extLst>
          </p:cNvPr>
          <p:cNvPicPr>
            <a:picLocks noChangeAspect="1"/>
          </p:cNvPicPr>
          <p:nvPr/>
        </p:nvPicPr>
        <p:blipFill>
          <a:blip r:embed="rId4"/>
          <a:stretch>
            <a:fillRect/>
          </a:stretch>
        </p:blipFill>
        <p:spPr>
          <a:xfrm>
            <a:off x="481517" y="5652875"/>
            <a:ext cx="7041501" cy="3509487"/>
          </a:xfrm>
          <a:prstGeom prst="rect">
            <a:avLst/>
          </a:prstGeom>
        </p:spPr>
      </p:pic>
    </p:spTree>
    <p:extLst>
      <p:ext uri="{BB962C8B-B14F-4D97-AF65-F5344CB8AC3E}">
        <p14:creationId xmlns:p14="http://schemas.microsoft.com/office/powerpoint/2010/main" val="1815293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58226C4D-96EC-C348-9451-E15F45B52F37}"/>
              </a:ext>
            </a:extLst>
          </p:cNvPr>
          <p:cNvSpPr>
            <a:spLocks noGrp="1"/>
          </p:cNvSpPr>
          <p:nvPr>
            <p:ph type="sldNum" sz="quarter" idx="12"/>
          </p:nvPr>
        </p:nvSpPr>
        <p:spPr/>
        <p:txBody>
          <a:bodyPr/>
          <a:lstStyle/>
          <a:p>
            <a:fld id="{D9C681BF-E0B0-FE40-97D6-3440D5EE15D9}" type="slidenum">
              <a:rPr lang="en-US" smtClean="0"/>
              <a:pPr/>
              <a:t>11</a:t>
            </a:fld>
            <a:endParaRPr lang="en-US"/>
          </a:p>
        </p:txBody>
      </p:sp>
      <p:graphicFrame>
        <p:nvGraphicFramePr>
          <p:cNvPr id="15" name="Table 10">
            <a:extLst>
              <a:ext uri="{FF2B5EF4-FFF2-40B4-BE49-F238E27FC236}">
                <a16:creationId xmlns:a16="http://schemas.microsoft.com/office/drawing/2014/main" id="{BCC00ABC-B01E-4743-BB91-BA6877E4CF5D}"/>
              </a:ext>
            </a:extLst>
          </p:cNvPr>
          <p:cNvGraphicFramePr>
            <a:graphicFrameLocks noGrp="1"/>
          </p:cNvGraphicFramePr>
          <p:nvPr>
            <p:extLst>
              <p:ext uri="{D42A27DB-BD31-4B8C-83A1-F6EECF244321}">
                <p14:modId xmlns:p14="http://schemas.microsoft.com/office/powerpoint/2010/main" val="2487631906"/>
              </p:ext>
            </p:extLst>
          </p:nvPr>
        </p:nvGraphicFramePr>
        <p:xfrm>
          <a:off x="457200" y="8444576"/>
          <a:ext cx="6858000" cy="977011"/>
        </p:xfrm>
        <a:graphic>
          <a:graphicData uri="http://schemas.openxmlformats.org/drawingml/2006/table">
            <a:tbl>
              <a:tblPr firstRow="1" bandRow="1">
                <a:tableStyleId>{5C22544A-7EE6-4342-B048-85BDC9FD1C3A}</a:tableStyleId>
              </a:tblPr>
              <a:tblGrid>
                <a:gridCol w="6858000">
                  <a:extLst>
                    <a:ext uri="{9D8B030D-6E8A-4147-A177-3AD203B41FA5}">
                      <a16:colId xmlns:a16="http://schemas.microsoft.com/office/drawing/2014/main" val="1303912461"/>
                    </a:ext>
                  </a:extLst>
                </a:gridCol>
              </a:tblGrid>
              <a:tr h="794400">
                <a:tc>
                  <a:txBody>
                    <a:bodyPr/>
                    <a:lstStyle/>
                    <a:p>
                      <a:pPr>
                        <a:lnSpc>
                          <a:spcPct val="110000"/>
                        </a:lnSpc>
                        <a:spcAft>
                          <a:spcPts val="500"/>
                        </a:spcAft>
                      </a:pPr>
                      <a:r>
                        <a:rPr lang="en-US" sz="1500">
                          <a:solidFill>
                            <a:schemeClr val="accent2"/>
                          </a:solidFill>
                        </a:rPr>
                        <a:t>Bottom Line</a:t>
                      </a:r>
                    </a:p>
                    <a:p>
                      <a:pPr marL="0" marR="0" indent="0" algn="l" defTabSz="777240" rtl="0" eaLnBrk="1" fontAlgn="auto" latinLnBrk="0" hangingPunct="1">
                        <a:lnSpc>
                          <a:spcPct val="110000"/>
                        </a:lnSpc>
                        <a:spcBef>
                          <a:spcPts val="0"/>
                        </a:spcBef>
                        <a:spcAft>
                          <a:spcPts val="500"/>
                        </a:spcAft>
                        <a:buClrTx/>
                        <a:buSzTx/>
                        <a:buFontTx/>
                        <a:buNone/>
                        <a:tabLst/>
                        <a:defRPr/>
                      </a:pPr>
                      <a:r>
                        <a:rPr lang="en-US" sz="1350" b="0" i="1">
                          <a:solidFill>
                            <a:schemeClr val="bg2"/>
                          </a:solidFill>
                          <a:latin typeface="Georgia" panose="02040502050405020303" pitchFamily="18" charset="0"/>
                        </a:rPr>
                        <a:t>If you're planning to move, the equity you've gained can really help. Curious about how much you have and how you can use it to help pay for your next home? </a:t>
                      </a:r>
                      <a:br>
                        <a:rPr lang="en-US" sz="1350" b="0" i="1">
                          <a:solidFill>
                            <a:schemeClr val="bg2"/>
                          </a:solidFill>
                          <a:latin typeface="Georgia" panose="02040502050405020303" pitchFamily="18" charset="0"/>
                        </a:rPr>
                      </a:br>
                      <a:r>
                        <a:rPr lang="en-US" sz="1350" b="0" i="1">
                          <a:solidFill>
                            <a:schemeClr val="bg2"/>
                          </a:solidFill>
                          <a:latin typeface="Georgia" panose="02040502050405020303" pitchFamily="18" charset="0"/>
                        </a:rPr>
                        <a:t>Let’s connect.</a:t>
                      </a:r>
                    </a:p>
                  </a:txBody>
                  <a:tcPr marL="182880" marR="0" marT="0" marB="0">
                    <a:lnL w="28575" cap="flat" cmpd="sng" algn="ctr">
                      <a:solidFill>
                        <a:schemeClr val="accent2"/>
                      </a:solidFill>
                      <a:prstDash val="sysDot"/>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7170411"/>
                  </a:ext>
                </a:extLst>
              </a:tr>
            </a:tbl>
          </a:graphicData>
        </a:graphic>
      </p:graphicFrame>
      <p:sp>
        <p:nvSpPr>
          <p:cNvPr id="23" name="TextBox 22">
            <a:extLst>
              <a:ext uri="{FF2B5EF4-FFF2-40B4-BE49-F238E27FC236}">
                <a16:creationId xmlns:a16="http://schemas.microsoft.com/office/drawing/2014/main" id="{489DF8AD-6A0D-3E40-BC93-E09508CB9F77}"/>
              </a:ext>
            </a:extLst>
          </p:cNvPr>
          <p:cNvSpPr txBox="1"/>
          <p:nvPr/>
        </p:nvSpPr>
        <p:spPr>
          <a:xfrm>
            <a:off x="1143000" y="351748"/>
            <a:ext cx="6172200" cy="671728"/>
          </a:xfrm>
          <a:prstGeom prst="rect">
            <a:avLst/>
          </a:prstGeom>
          <a:noFill/>
        </p:spPr>
        <p:txBody>
          <a:bodyPr wrap="square" lIns="0" tIns="320040" rIns="0" bIns="0" numCol="1" spcCol="457200" rtlCol="0" anchor="t">
            <a:noAutofit/>
          </a:bodyPr>
          <a:lstStyle/>
          <a:p>
            <a:pPr fontAlgn="base">
              <a:lnSpc>
                <a:spcPct val="112000"/>
              </a:lnSpc>
              <a:spcAft>
                <a:spcPts val="1000"/>
              </a:spcAft>
            </a:pPr>
            <a:r>
              <a:rPr lang="en-US" sz="1500" b="1" dirty="0"/>
              <a:t>What If You Bought Your House Before the Pandemic?</a:t>
            </a:r>
            <a:endParaRPr lang="en-US" sz="1500" dirty="0"/>
          </a:p>
          <a:p>
            <a:pPr fontAlgn="base">
              <a:lnSpc>
                <a:spcPct val="112000"/>
              </a:lnSpc>
              <a:spcAft>
                <a:spcPts val="1000"/>
              </a:spcAft>
            </a:pPr>
            <a:r>
              <a:rPr lang="en-US" sz="1250" dirty="0"/>
              <a:t>If you bought your house prior to the pandemic, the equity news is even better. According to data from the</a:t>
            </a:r>
            <a:r>
              <a:rPr lang="en-US" sz="1250" i="1" dirty="0"/>
              <a:t> Washington Post</a:t>
            </a:r>
            <a:r>
              <a:rPr lang="en-US" sz="1250" dirty="0"/>
              <a:t>, home prices have grown by almost 54% since December 2019, meaning your home’s value has likely increased significantly. As Lawrence Yun, Chief Economist at the </a:t>
            </a:r>
            <a:r>
              <a:rPr lang="en-US" sz="1250" i="1" dirty="0"/>
              <a:t>National Association of Realtors</a:t>
            </a:r>
            <a:r>
              <a:rPr lang="en-US" sz="1250" dirty="0"/>
              <a:t> (NAR), says:</a:t>
            </a:r>
            <a:endParaRPr lang="en-US" sz="1250" dirty="0">
              <a:cs typeface="Arial"/>
            </a:endParaRPr>
          </a:p>
          <a:p>
            <a:pPr lvl="1" fontAlgn="base">
              <a:lnSpc>
                <a:spcPct val="112000"/>
              </a:lnSpc>
              <a:spcAft>
                <a:spcPts val="1000"/>
              </a:spcAft>
            </a:pPr>
            <a:r>
              <a:rPr lang="en-US" sz="1250" i="1" dirty="0">
                <a:solidFill>
                  <a:schemeClr val="bg2"/>
                </a:solidFill>
              </a:rPr>
              <a:t>“</a:t>
            </a:r>
            <a:r>
              <a:rPr lang="en-US" sz="1250" i="1" dirty="0">
                <a:solidFill>
                  <a:schemeClr val="bg2"/>
                </a:solidFill>
                <a:ea typeface="+mn-lt"/>
                <a:cs typeface="+mn-lt"/>
              </a:rPr>
              <a:t>A typical homeowner accumulated $147,000 in housing wealth in the last five years</a:t>
            </a:r>
            <a:r>
              <a:rPr lang="en-US" sz="1250" i="1" dirty="0">
                <a:solidFill>
                  <a:schemeClr val="bg2"/>
                </a:solidFill>
              </a:rPr>
              <a:t>.”</a:t>
            </a:r>
            <a:endParaRPr lang="en-US" sz="1250" i="1" dirty="0">
              <a:solidFill>
                <a:schemeClr val="bg2"/>
              </a:solidFill>
              <a:cs typeface="Arial"/>
            </a:endParaRPr>
          </a:p>
          <a:p>
            <a:pPr algn="l" fontAlgn="base">
              <a:lnSpc>
                <a:spcPct val="112000"/>
              </a:lnSpc>
              <a:spcAft>
                <a:spcPts val="1000"/>
              </a:spcAft>
            </a:pPr>
            <a:r>
              <a:rPr lang="en-US" sz="1250" dirty="0"/>
              <a:t>To give context to how much equity can stack up over time, Selma Hepp, Chief Economist at </a:t>
            </a:r>
            <a:r>
              <a:rPr lang="en-US" sz="1250" i="1" dirty="0"/>
              <a:t>CoreLogic</a:t>
            </a:r>
            <a:r>
              <a:rPr lang="en-US" sz="1250" dirty="0"/>
              <a:t>, explains the total equity a typical homeowner has today:</a:t>
            </a:r>
          </a:p>
          <a:p>
            <a:pPr lvl="1" fontAlgn="base">
              <a:lnSpc>
                <a:spcPct val="112000"/>
              </a:lnSpc>
              <a:spcAft>
                <a:spcPts val="1000"/>
              </a:spcAft>
            </a:pPr>
            <a:r>
              <a:rPr lang="en-US" sz="1250" i="1" dirty="0">
                <a:solidFill>
                  <a:schemeClr val="bg2"/>
                </a:solidFill>
              </a:rPr>
              <a:t>“Persistent home price growth has continued to fuel home equity gains for existing homeowners who now average about $315,000 in equity . . .”</a:t>
            </a:r>
          </a:p>
          <a:p>
            <a:pPr fontAlgn="base">
              <a:lnSpc>
                <a:spcPct val="112000"/>
              </a:lnSpc>
              <a:spcAft>
                <a:spcPts val="1000"/>
              </a:spcAft>
            </a:pPr>
            <a:r>
              <a:rPr lang="en-US" sz="1500" b="1" dirty="0"/>
              <a:t>How Rising Equity Helps You</a:t>
            </a:r>
            <a:endParaRPr lang="en-US" sz="1500" dirty="0"/>
          </a:p>
          <a:p>
            <a:pPr algn="l" fontAlgn="base">
              <a:lnSpc>
                <a:spcPct val="112000"/>
              </a:lnSpc>
              <a:spcAft>
                <a:spcPts val="1000"/>
              </a:spcAft>
            </a:pPr>
            <a:r>
              <a:rPr lang="en-US" sz="1250" dirty="0"/>
              <a:t>With how prices skyrocketed a few years ago, and the ongoing price growth in many areas today, homeowners clearly have substantial equity built up – and that has some serious benefits.</a:t>
            </a:r>
          </a:p>
          <a:p>
            <a:pPr algn="l" fontAlgn="base">
              <a:lnSpc>
                <a:spcPct val="112000"/>
              </a:lnSpc>
              <a:spcAft>
                <a:spcPts val="1000"/>
              </a:spcAft>
            </a:pPr>
            <a:r>
              <a:rPr lang="en-US" sz="1250" dirty="0"/>
              <a:t>You could use it to start a business, fund an education, or even to help you afford your next home. When you sell, the equity you’ve built up comes back to you, and may be enough to cover a big part – or even all – of your next home’s down payment.</a:t>
            </a:r>
          </a:p>
        </p:txBody>
      </p:sp>
    </p:spTree>
    <p:extLst>
      <p:ext uri="{BB962C8B-B14F-4D97-AF65-F5344CB8AC3E}">
        <p14:creationId xmlns:p14="http://schemas.microsoft.com/office/powerpoint/2010/main" val="3148791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table with potted plants on it&#10;&#10;Description automatically generated">
            <a:extLst>
              <a:ext uri="{FF2B5EF4-FFF2-40B4-BE49-F238E27FC236}">
                <a16:creationId xmlns:a16="http://schemas.microsoft.com/office/drawing/2014/main" id="{3D585597-18E2-49DD-035A-C138EC0E4058}"/>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0" y="0"/>
            <a:ext cx="7772400" cy="10058400"/>
          </a:xfrm>
          <a:prstGeom prst="rect">
            <a:avLst/>
          </a:prstGeom>
        </p:spPr>
      </p:pic>
      <p:sp>
        <p:nvSpPr>
          <p:cNvPr id="6" name="Rectangle 5">
            <a:extLst>
              <a:ext uri="{FF2B5EF4-FFF2-40B4-BE49-F238E27FC236}">
                <a16:creationId xmlns:a16="http://schemas.microsoft.com/office/drawing/2014/main" id="{4A656D45-E8AF-9B4C-BA57-F6B43353B815}"/>
              </a:ext>
            </a:extLst>
          </p:cNvPr>
          <p:cNvSpPr/>
          <p:nvPr/>
        </p:nvSpPr>
        <p:spPr>
          <a:xfrm>
            <a:off x="457200" y="685800"/>
            <a:ext cx="6858000" cy="4154984"/>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0" tIns="640080" rIns="457200" bIns="457200" rtlCol="0" anchor="t" anchorCtr="0">
            <a:spAutoFit/>
          </a:bodyPr>
          <a:lstStyle/>
          <a:p>
            <a:r>
              <a:rPr lang="en-US" sz="2400" i="1" dirty="0">
                <a:solidFill>
                  <a:schemeClr val="bg1"/>
                </a:solidFill>
                <a:latin typeface="Georgia"/>
                <a:ea typeface="+mn-lt"/>
                <a:cs typeface="+mn-lt"/>
              </a:rPr>
              <a:t>. . . 48.3 percent of mortgaged residential properties in the United States were considered equity-rich in the third quarter, meaning that the combined estimated amount of loan balances secured by those properties was no more than half of their estimated market values.</a:t>
            </a:r>
            <a:endParaRPr lang="en-US" sz="2400" dirty="0">
              <a:solidFill>
                <a:schemeClr val="bg1"/>
              </a:solidFill>
              <a:latin typeface="Arial"/>
              <a:ea typeface="+mn-lt"/>
              <a:cs typeface="+mn-lt"/>
            </a:endParaRPr>
          </a:p>
          <a:p>
            <a:endParaRPr lang="en-US" sz="1600" i="1" dirty="0">
              <a:solidFill>
                <a:schemeClr val="bg1"/>
              </a:solidFill>
              <a:cs typeface="Arial"/>
            </a:endParaRPr>
          </a:p>
          <a:p>
            <a:pPr>
              <a:spcAft>
                <a:spcPts val="2000"/>
              </a:spcAft>
            </a:pPr>
            <a:r>
              <a:rPr lang="en-US" sz="1400" i="1" dirty="0">
                <a:solidFill>
                  <a:schemeClr val="bg1"/>
                </a:solidFill>
                <a:cs typeface="Arial"/>
              </a:rPr>
              <a:t>- ATTOM, a property data provider</a:t>
            </a:r>
          </a:p>
        </p:txBody>
      </p:sp>
      <p:pic>
        <p:nvPicPr>
          <p:cNvPr id="8" name="Picture 7">
            <a:extLst>
              <a:ext uri="{FF2B5EF4-FFF2-40B4-BE49-F238E27FC236}">
                <a16:creationId xmlns:a16="http://schemas.microsoft.com/office/drawing/2014/main" id="{50110E15-5908-8349-B27C-B2A63146B9EE}"/>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3515159" y="314223"/>
            <a:ext cx="742082" cy="743154"/>
          </a:xfrm>
          <a:prstGeom prst="rect">
            <a:avLst/>
          </a:prstGeom>
        </p:spPr>
      </p:pic>
      <p:sp>
        <p:nvSpPr>
          <p:cNvPr id="4" name="Slide Number Placeholder 13">
            <a:extLst>
              <a:ext uri="{FF2B5EF4-FFF2-40B4-BE49-F238E27FC236}">
                <a16:creationId xmlns:a16="http://schemas.microsoft.com/office/drawing/2014/main" id="{702FF083-4696-948C-C193-F22157015F4C}"/>
              </a:ext>
            </a:extLst>
          </p:cNvPr>
          <p:cNvSpPr>
            <a:spLocks noGrp="1"/>
          </p:cNvSpPr>
          <p:nvPr>
            <p:ph type="sldNum" sz="quarter" idx="12"/>
          </p:nvPr>
        </p:nvSpPr>
        <p:spPr>
          <a:xfrm>
            <a:off x="3443991" y="9372600"/>
            <a:ext cx="884419" cy="685801"/>
          </a:xfrm>
        </p:spPr>
        <p:txBody>
          <a:bodyPr/>
          <a:lstStyle/>
          <a:p>
            <a:fld id="{D9C681BF-E0B0-FE40-97D6-3440D5EE15D9}" type="slidenum">
              <a:rPr lang="en-US" smtClean="0"/>
              <a:pPr/>
              <a:t>12</a:t>
            </a:fld>
            <a:endParaRPr lang="en-US"/>
          </a:p>
        </p:txBody>
      </p:sp>
    </p:spTree>
    <p:extLst>
      <p:ext uri="{BB962C8B-B14F-4D97-AF65-F5344CB8AC3E}">
        <p14:creationId xmlns:p14="http://schemas.microsoft.com/office/powerpoint/2010/main" val="3362196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alking with dogs on a sidewalk&#10;&#10;Description automatically generated">
            <a:extLst>
              <a:ext uri="{FF2B5EF4-FFF2-40B4-BE49-F238E27FC236}">
                <a16:creationId xmlns:a16="http://schemas.microsoft.com/office/drawing/2014/main" id="{F41FC532-E891-D453-1ADF-5CBDF93B7F62}"/>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0" y="6264"/>
            <a:ext cx="7772400" cy="4963333"/>
          </a:xfrm>
          <a:prstGeom prst="rect">
            <a:avLst/>
          </a:prstGeom>
        </p:spPr>
      </p:pic>
      <p:sp>
        <p:nvSpPr>
          <p:cNvPr id="5" name="Slide Number Placeholder 13">
            <a:extLst>
              <a:ext uri="{FF2B5EF4-FFF2-40B4-BE49-F238E27FC236}">
                <a16:creationId xmlns:a16="http://schemas.microsoft.com/office/drawing/2014/main" id="{3188DCDC-1DFF-62A3-F544-49E4C5288C83}"/>
              </a:ext>
            </a:extLst>
          </p:cNvPr>
          <p:cNvSpPr>
            <a:spLocks noGrp="1"/>
          </p:cNvSpPr>
          <p:nvPr>
            <p:ph type="sldNum" sz="quarter" idx="12"/>
          </p:nvPr>
        </p:nvSpPr>
        <p:spPr>
          <a:xfrm>
            <a:off x="3443991" y="9372600"/>
            <a:ext cx="884419" cy="685801"/>
          </a:xfrm>
        </p:spPr>
        <p:txBody>
          <a:bodyPr/>
          <a:lstStyle/>
          <a:p>
            <a:fld id="{D9C681BF-E0B0-FE40-97D6-3440D5EE15D9}" type="slidenum">
              <a:rPr lang="en-US" smtClean="0"/>
              <a:pPr/>
              <a:t>13</a:t>
            </a:fld>
            <a:endParaRPr lang="en-US"/>
          </a:p>
        </p:txBody>
      </p:sp>
      <p:sp>
        <p:nvSpPr>
          <p:cNvPr id="17" name="TextBox 16">
            <a:extLst>
              <a:ext uri="{FF2B5EF4-FFF2-40B4-BE49-F238E27FC236}">
                <a16:creationId xmlns:a16="http://schemas.microsoft.com/office/drawing/2014/main" id="{20E89009-77BA-736F-8317-41DC2739CC47}"/>
              </a:ext>
            </a:extLst>
          </p:cNvPr>
          <p:cNvSpPr txBox="1"/>
          <p:nvPr/>
        </p:nvSpPr>
        <p:spPr>
          <a:xfrm>
            <a:off x="457200" y="4986530"/>
            <a:ext cx="6858000" cy="873062"/>
          </a:xfrm>
          <a:prstGeom prst="rect">
            <a:avLst/>
          </a:prstGeom>
          <a:noFill/>
        </p:spPr>
        <p:txBody>
          <a:bodyPr wrap="square" lIns="0" tIns="320040" rIns="0" bIns="0" rtlCol="0" anchor="t">
            <a:noAutofit/>
          </a:bodyPr>
          <a:lstStyle/>
          <a:p>
            <a:pPr>
              <a:lnSpc>
                <a:spcPct val="112000"/>
              </a:lnSpc>
              <a:spcAft>
                <a:spcPts val="1000"/>
              </a:spcAft>
            </a:pPr>
            <a:r>
              <a:rPr lang="en-US" sz="1500" i="1" dirty="0">
                <a:solidFill>
                  <a:schemeClr val="bg2"/>
                </a:solidFill>
                <a:latin typeface="Georgia"/>
                <a:ea typeface="Calibri" panose="020F0502020204030204" pitchFamily="34" charset="0"/>
                <a:cs typeface="Times New Roman"/>
              </a:rPr>
              <a:t>The housing market is going through a transition right now. And sellers who aren’t working with an agent may not realize that. </a:t>
            </a:r>
          </a:p>
        </p:txBody>
      </p:sp>
      <p:sp>
        <p:nvSpPr>
          <p:cNvPr id="2" name="Rectangle 1">
            <a:extLst>
              <a:ext uri="{FF2B5EF4-FFF2-40B4-BE49-F238E27FC236}">
                <a16:creationId xmlns:a16="http://schemas.microsoft.com/office/drawing/2014/main" id="{5D8E3B2A-70BB-B003-E082-C35514E26E9B}"/>
              </a:ext>
            </a:extLst>
          </p:cNvPr>
          <p:cNvSpPr/>
          <p:nvPr/>
        </p:nvSpPr>
        <p:spPr>
          <a:xfrm>
            <a:off x="0" y="3523047"/>
            <a:ext cx="7772400" cy="14465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02920" tIns="228600" rIns="502920" bIns="228600" rtlCol="0" anchor="b" anchorCtr="0">
            <a:spAutoFit/>
          </a:bodyPr>
          <a:lstStyle/>
          <a:p>
            <a:pPr lvl="0">
              <a:spcAft>
                <a:spcPts val="1000"/>
              </a:spcAft>
            </a:pPr>
            <a:r>
              <a:rPr lang="en-US" sz="3200">
                <a:solidFill>
                  <a:srgbClr val="FFFFFF"/>
                </a:solidFill>
              </a:rPr>
              <a:t>The Biggest Mistakes Sellers Are Making Right Now</a:t>
            </a:r>
          </a:p>
        </p:txBody>
      </p:sp>
      <p:sp>
        <p:nvSpPr>
          <p:cNvPr id="8" name="TextBox 7">
            <a:extLst>
              <a:ext uri="{FF2B5EF4-FFF2-40B4-BE49-F238E27FC236}">
                <a16:creationId xmlns:a16="http://schemas.microsoft.com/office/drawing/2014/main" id="{836CE772-CCAD-1347-7F3A-B3746E9844CF}"/>
              </a:ext>
            </a:extLst>
          </p:cNvPr>
          <p:cNvSpPr txBox="1"/>
          <p:nvPr/>
        </p:nvSpPr>
        <p:spPr>
          <a:xfrm>
            <a:off x="457200" y="5783664"/>
            <a:ext cx="6858000" cy="671728"/>
          </a:xfrm>
          <a:prstGeom prst="rect">
            <a:avLst/>
          </a:prstGeom>
          <a:noFill/>
        </p:spPr>
        <p:txBody>
          <a:bodyPr wrap="square" lIns="0" tIns="320040" rIns="0" bIns="0" numCol="1" spcCol="457200" rtlCol="0">
            <a:noAutofit/>
          </a:bodyPr>
          <a:lstStyle/>
          <a:p>
            <a:pPr fontAlgn="base">
              <a:lnSpc>
                <a:spcPct val="112000"/>
              </a:lnSpc>
              <a:spcAft>
                <a:spcPts val="1000"/>
              </a:spcAft>
            </a:pPr>
            <a:r>
              <a:rPr lang="en-US" sz="1250" dirty="0"/>
              <a:t>Here’s the downside. If you’re not informed, you can’t adjust your strategy or expectations to today’s market. And that can lead to a number of costly mistakes. Here’s a look at some of the most common ones – and how an agent will help you avoid them.   </a:t>
            </a:r>
          </a:p>
          <a:p>
            <a:pPr fontAlgn="base">
              <a:lnSpc>
                <a:spcPct val="112000"/>
              </a:lnSpc>
              <a:spcAft>
                <a:spcPts val="1000"/>
              </a:spcAft>
            </a:pPr>
            <a:r>
              <a:rPr lang="en-US" sz="1500" b="1" dirty="0"/>
              <a:t>1.  Overpricing Your House</a:t>
            </a:r>
            <a:endParaRPr lang="en-US" sz="1500" dirty="0"/>
          </a:p>
          <a:p>
            <a:pPr algn="l" fontAlgn="base">
              <a:lnSpc>
                <a:spcPct val="112000"/>
              </a:lnSpc>
              <a:spcAft>
                <a:spcPts val="1000"/>
              </a:spcAft>
            </a:pPr>
            <a:r>
              <a:rPr lang="en-US" sz="1250" dirty="0"/>
              <a:t>Many sellers set their asking price too high and that’s why there’s an uptick in homes with price reductions today. An unrealistic price will deter potential buyers, can cause an appraisal issue, or lead to your home sitting on the market longer. An article from the </a:t>
            </a:r>
            <a:r>
              <a:rPr lang="en-US" sz="1250" i="1" dirty="0"/>
              <a:t>National Association of Realtors </a:t>
            </a:r>
            <a:r>
              <a:rPr lang="en-US" sz="1250" dirty="0"/>
              <a:t>(NAR), explains: </a:t>
            </a:r>
          </a:p>
          <a:p>
            <a:pPr lvl="1" fontAlgn="base">
              <a:lnSpc>
                <a:spcPct val="112000"/>
              </a:lnSpc>
              <a:spcAft>
                <a:spcPts val="1000"/>
              </a:spcAft>
            </a:pPr>
            <a:r>
              <a:rPr lang="en-US" sz="1250" i="1" dirty="0">
                <a:solidFill>
                  <a:schemeClr val="bg2"/>
                </a:solidFill>
              </a:rPr>
              <a:t>“Some sellers are pricing their homes higher than ever just because they can, but this may drive away serious buyers and result in unapproved appraisals . . .” </a:t>
            </a:r>
            <a:endParaRPr lang="en-US" sz="1250" dirty="0"/>
          </a:p>
          <a:p>
            <a:pPr algn="l" fontAlgn="base">
              <a:lnSpc>
                <a:spcPct val="112000"/>
              </a:lnSpc>
              <a:spcAft>
                <a:spcPts val="1000"/>
              </a:spcAft>
            </a:pPr>
            <a:r>
              <a:rPr lang="en-US" sz="1250" dirty="0"/>
              <a:t>To avoid falling into this trap, partner with a pro. An agent uses recent sales of similar homes, the condition of your house, local market trends, and so much more to find the price that’ll attract more buyers and open the door for multiple offers and a faster sale.  </a:t>
            </a:r>
          </a:p>
          <a:p>
            <a:pPr algn="l" fontAlgn="base">
              <a:lnSpc>
                <a:spcPct val="112000"/>
              </a:lnSpc>
              <a:spcAft>
                <a:spcPts val="1000"/>
              </a:spcAft>
            </a:pPr>
            <a:endParaRPr lang="en-US" sz="1250" b="0" i="0" dirty="0">
              <a:effectLst/>
            </a:endParaRPr>
          </a:p>
        </p:txBody>
      </p:sp>
    </p:spTree>
    <p:extLst>
      <p:ext uri="{BB962C8B-B14F-4D97-AF65-F5344CB8AC3E}">
        <p14:creationId xmlns:p14="http://schemas.microsoft.com/office/powerpoint/2010/main" val="3834628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58226C4D-96EC-C348-9451-E15F45B52F37}"/>
              </a:ext>
            </a:extLst>
          </p:cNvPr>
          <p:cNvSpPr>
            <a:spLocks noGrp="1"/>
          </p:cNvSpPr>
          <p:nvPr>
            <p:ph type="sldNum" sz="quarter" idx="12"/>
          </p:nvPr>
        </p:nvSpPr>
        <p:spPr/>
        <p:txBody>
          <a:bodyPr/>
          <a:lstStyle/>
          <a:p>
            <a:fld id="{D9C681BF-E0B0-FE40-97D6-3440D5EE15D9}" type="slidenum">
              <a:rPr lang="en-US" smtClean="0"/>
              <a:pPr/>
              <a:t>14</a:t>
            </a:fld>
            <a:endParaRPr lang="en-US"/>
          </a:p>
        </p:txBody>
      </p:sp>
      <p:graphicFrame>
        <p:nvGraphicFramePr>
          <p:cNvPr id="15" name="Table 10">
            <a:extLst>
              <a:ext uri="{FF2B5EF4-FFF2-40B4-BE49-F238E27FC236}">
                <a16:creationId xmlns:a16="http://schemas.microsoft.com/office/drawing/2014/main" id="{BCC00ABC-B01E-4743-BB91-BA6877E4CF5D}"/>
              </a:ext>
            </a:extLst>
          </p:cNvPr>
          <p:cNvGraphicFramePr>
            <a:graphicFrameLocks noGrp="1"/>
          </p:cNvGraphicFramePr>
          <p:nvPr>
            <p:extLst>
              <p:ext uri="{D42A27DB-BD31-4B8C-83A1-F6EECF244321}">
                <p14:modId xmlns:p14="http://schemas.microsoft.com/office/powerpoint/2010/main" val="1324353186"/>
              </p:ext>
            </p:extLst>
          </p:nvPr>
        </p:nvGraphicFramePr>
        <p:xfrm>
          <a:off x="463424" y="8636250"/>
          <a:ext cx="6845549" cy="785338"/>
        </p:xfrm>
        <a:graphic>
          <a:graphicData uri="http://schemas.openxmlformats.org/drawingml/2006/table">
            <a:tbl>
              <a:tblPr firstRow="1" bandRow="1">
                <a:tableStyleId>{5C22544A-7EE6-4342-B048-85BDC9FD1C3A}</a:tableStyleId>
              </a:tblPr>
              <a:tblGrid>
                <a:gridCol w="6845549">
                  <a:extLst>
                    <a:ext uri="{9D8B030D-6E8A-4147-A177-3AD203B41FA5}">
                      <a16:colId xmlns:a16="http://schemas.microsoft.com/office/drawing/2014/main" val="1303912461"/>
                    </a:ext>
                  </a:extLst>
                </a:gridCol>
              </a:tblGrid>
              <a:tr h="785338">
                <a:tc>
                  <a:txBody>
                    <a:bodyPr/>
                    <a:lstStyle/>
                    <a:p>
                      <a:pPr>
                        <a:lnSpc>
                          <a:spcPct val="110000"/>
                        </a:lnSpc>
                        <a:spcAft>
                          <a:spcPts val="500"/>
                        </a:spcAft>
                      </a:pPr>
                      <a:r>
                        <a:rPr lang="en-US" sz="1500" dirty="0">
                          <a:solidFill>
                            <a:schemeClr val="accent2"/>
                          </a:solidFill>
                        </a:rPr>
                        <a:t>Bottom Line</a:t>
                      </a:r>
                    </a:p>
                    <a:p>
                      <a:pPr marL="0" marR="0" indent="0" algn="l" defTabSz="777240" rtl="0" eaLnBrk="1" fontAlgn="auto" latinLnBrk="0" hangingPunct="1">
                        <a:lnSpc>
                          <a:spcPct val="110000"/>
                        </a:lnSpc>
                        <a:spcBef>
                          <a:spcPts val="0"/>
                        </a:spcBef>
                        <a:spcAft>
                          <a:spcPts val="500"/>
                        </a:spcAft>
                        <a:buClrTx/>
                        <a:buSzTx/>
                        <a:buFontTx/>
                        <a:buNone/>
                        <a:tabLst/>
                        <a:defRPr/>
                      </a:pPr>
                      <a:r>
                        <a:rPr lang="en-US" sz="1350" b="0" i="1" dirty="0">
                          <a:solidFill>
                            <a:schemeClr val="bg2"/>
                          </a:solidFill>
                          <a:latin typeface="Georgia" panose="02040502050405020303" pitchFamily="18" charset="0"/>
                        </a:rPr>
                        <a:t>If you want to avoid making costly mistakes like these, let’s chat and make sure you’re set up for success. </a:t>
                      </a:r>
                    </a:p>
                  </a:txBody>
                  <a:tcPr marL="182880" marR="0" marT="0" marB="0">
                    <a:lnL w="28575" cap="flat" cmpd="sng" algn="ctr">
                      <a:solidFill>
                        <a:schemeClr val="accent2"/>
                      </a:solidFill>
                      <a:prstDash val="sysDot"/>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7170411"/>
                  </a:ext>
                </a:extLst>
              </a:tr>
            </a:tbl>
          </a:graphicData>
        </a:graphic>
      </p:graphicFrame>
      <p:sp>
        <p:nvSpPr>
          <p:cNvPr id="2" name="TextBox 1">
            <a:extLst>
              <a:ext uri="{FF2B5EF4-FFF2-40B4-BE49-F238E27FC236}">
                <a16:creationId xmlns:a16="http://schemas.microsoft.com/office/drawing/2014/main" id="{EE458162-6C23-6012-D30B-F64B4F983108}"/>
              </a:ext>
            </a:extLst>
          </p:cNvPr>
          <p:cNvSpPr txBox="1"/>
          <p:nvPr/>
        </p:nvSpPr>
        <p:spPr>
          <a:xfrm>
            <a:off x="463424" y="336112"/>
            <a:ext cx="6858000" cy="671728"/>
          </a:xfrm>
          <a:prstGeom prst="rect">
            <a:avLst/>
          </a:prstGeom>
          <a:noFill/>
        </p:spPr>
        <p:txBody>
          <a:bodyPr wrap="square" lIns="0" tIns="320040" rIns="0" bIns="0" numCol="1" spcCol="457200" rtlCol="0" anchor="t">
            <a:noAutofit/>
          </a:bodyPr>
          <a:lstStyle/>
          <a:p>
            <a:pPr fontAlgn="base">
              <a:lnSpc>
                <a:spcPct val="112000"/>
              </a:lnSpc>
              <a:spcAft>
                <a:spcPts val="1000"/>
              </a:spcAft>
            </a:pPr>
            <a:r>
              <a:rPr lang="en-US" sz="1500" b="1" dirty="0"/>
              <a:t>2.  Skipping the Small Stuff</a:t>
            </a:r>
            <a:endParaRPr lang="en-US" sz="1500" dirty="0"/>
          </a:p>
          <a:p>
            <a:pPr algn="l" fontAlgn="base">
              <a:lnSpc>
                <a:spcPct val="112000"/>
              </a:lnSpc>
              <a:spcAft>
                <a:spcPts val="1000"/>
              </a:spcAft>
            </a:pPr>
            <a:r>
              <a:rPr lang="en-US" sz="1250" dirty="0"/>
              <a:t>You may try to skip important repairs, thinking you can pass the task on to your buyer. But visible issues (even if they’re small) can turn off potential buyers and result in lower offers or demands for concessions. As </a:t>
            </a:r>
            <a:r>
              <a:rPr lang="en-US" sz="1250" i="1" dirty="0"/>
              <a:t>Money Talks News </a:t>
            </a:r>
            <a:r>
              <a:rPr lang="en-US" sz="1250" dirty="0"/>
              <a:t>says: </a:t>
            </a:r>
            <a:r>
              <a:rPr lang="en-US" sz="1250" i="1" dirty="0">
                <a:solidFill>
                  <a:schemeClr val="bg2"/>
                </a:solidFill>
              </a:rPr>
              <a:t> </a:t>
            </a:r>
            <a:endParaRPr lang="en-US" sz="1250" i="1" dirty="0">
              <a:solidFill>
                <a:schemeClr val="bg2"/>
              </a:solidFill>
              <a:cs typeface="Arial"/>
            </a:endParaRPr>
          </a:p>
          <a:p>
            <a:pPr lvl="1" fontAlgn="base">
              <a:lnSpc>
                <a:spcPct val="112000"/>
              </a:lnSpc>
              <a:spcAft>
                <a:spcPts val="1000"/>
              </a:spcAft>
            </a:pPr>
            <a:r>
              <a:rPr lang="en-US" sz="1250" i="1" dirty="0">
                <a:solidFill>
                  <a:schemeClr val="bg2"/>
                </a:solidFill>
              </a:rPr>
              <a:t>“Home shoppers like to turn on lights, flush toilets and run the water. If these basic things don’t work, they may assume you’ve skipped other maintenance. Homes that appear neglected aren’t likely to fetch top price.” </a:t>
            </a:r>
            <a:endParaRPr lang="en-US" sz="1250" dirty="0">
              <a:solidFill>
                <a:schemeClr val="bg2"/>
              </a:solidFill>
            </a:endParaRPr>
          </a:p>
          <a:p>
            <a:pPr algn="l" fontAlgn="base">
              <a:lnSpc>
                <a:spcPct val="112000"/>
              </a:lnSpc>
              <a:spcAft>
                <a:spcPts val="1000"/>
              </a:spcAft>
            </a:pPr>
            <a:r>
              <a:rPr lang="en-US" sz="1250" dirty="0"/>
              <a:t>If you want to get your house ready to sell, the best place to turn to for advice is your agent. A great agent will be able to do a walk through with you and point out anything you’ll want to tackle before the photographer comes in.  </a:t>
            </a:r>
          </a:p>
          <a:p>
            <a:pPr fontAlgn="base">
              <a:lnSpc>
                <a:spcPct val="112000"/>
              </a:lnSpc>
              <a:spcAft>
                <a:spcPts val="1000"/>
              </a:spcAft>
            </a:pPr>
            <a:r>
              <a:rPr lang="en-US" sz="1500" b="1" dirty="0"/>
              <a:t>3.  Being Unwilling To Negotiate</a:t>
            </a:r>
            <a:endParaRPr lang="en-US" sz="1500" dirty="0"/>
          </a:p>
          <a:p>
            <a:pPr algn="l" fontAlgn="base">
              <a:lnSpc>
                <a:spcPct val="112000"/>
              </a:lnSpc>
              <a:spcAft>
                <a:spcPts val="1000"/>
              </a:spcAft>
            </a:pPr>
            <a:r>
              <a:rPr lang="en-US" sz="1250" dirty="0"/>
              <a:t>The supply of homes for sale has grown. That means buyers have more options, and with that comes more negotiation power. As a seller, you may see more of today’s buyers getting an inspection, requesting repairs, or asking for help with closing costs. You need to be prepared to have those conversations. </a:t>
            </a:r>
            <a:r>
              <a:rPr lang="en-US" sz="1250" i="1" dirty="0"/>
              <a:t>U.S. News Real Estate </a:t>
            </a:r>
            <a:r>
              <a:rPr lang="en-US" sz="1250" dirty="0"/>
              <a:t>explains: </a:t>
            </a:r>
          </a:p>
          <a:p>
            <a:pPr lvl="1" fontAlgn="base">
              <a:lnSpc>
                <a:spcPct val="112000"/>
              </a:lnSpc>
              <a:spcAft>
                <a:spcPts val="1000"/>
              </a:spcAft>
            </a:pPr>
            <a:r>
              <a:rPr lang="en-US" sz="1250" i="1" dirty="0">
                <a:solidFill>
                  <a:schemeClr val="bg2"/>
                </a:solidFill>
              </a:rPr>
              <a:t>“If you've received an offer for your house that isn't quite what you'd hoped it would be, expect to negotiate. . . the only way to come to a successful deal is to make sure the buyer also feels like he or she benefits. . . consider offering to cover some of the buyer's closing costs or agree to a credit for a minor repair the inspector found.” </a:t>
            </a:r>
            <a:endParaRPr lang="en-US" sz="1250" i="1" dirty="0">
              <a:solidFill>
                <a:schemeClr val="bg2"/>
              </a:solidFill>
              <a:cs typeface="Arial"/>
            </a:endParaRPr>
          </a:p>
          <a:p>
            <a:pPr algn="l" fontAlgn="base">
              <a:lnSpc>
                <a:spcPct val="112000"/>
              </a:lnSpc>
              <a:spcAft>
                <a:spcPts val="1000"/>
              </a:spcAft>
            </a:pPr>
            <a:r>
              <a:rPr lang="en-US" sz="1250" dirty="0"/>
              <a:t>An agent will walk you through what levers you may want to pull based on your own goals, budget, and timeframe.  </a:t>
            </a:r>
          </a:p>
          <a:p>
            <a:pPr fontAlgn="base">
              <a:lnSpc>
                <a:spcPct val="112000"/>
              </a:lnSpc>
              <a:spcAft>
                <a:spcPts val="1000"/>
              </a:spcAft>
            </a:pPr>
            <a:r>
              <a:rPr lang="en-US" sz="1400" b="1" dirty="0"/>
              <a:t>4.  Not Using a Real Estate Agent</a:t>
            </a:r>
            <a:endParaRPr lang="en-US" sz="1250" dirty="0"/>
          </a:p>
          <a:p>
            <a:pPr algn="l" fontAlgn="base">
              <a:lnSpc>
                <a:spcPct val="112000"/>
              </a:lnSpc>
              <a:spcAft>
                <a:spcPts val="1000"/>
              </a:spcAft>
            </a:pPr>
            <a:r>
              <a:rPr lang="en-US" sz="1250" dirty="0"/>
              <a:t>Notice anything? For each of these mistakes, partnering with an agent helps prevent them from happening in the first place. That makes trying to sell a house without an agent’s help the biggest mistake of all.  </a:t>
            </a:r>
          </a:p>
          <a:p>
            <a:pPr algn="l" fontAlgn="base">
              <a:lnSpc>
                <a:spcPct val="112000"/>
              </a:lnSpc>
              <a:spcAft>
                <a:spcPts val="1000"/>
              </a:spcAft>
            </a:pPr>
            <a:r>
              <a:rPr lang="en-US" sz="1250" dirty="0"/>
              <a:t>Real estate agents have experience and expertise in pricing, marketing, negotiating, and more. That knowledge streamlines the selling process and usually results in drumming up more interest that can ultimately get you a higher final price. </a:t>
            </a:r>
          </a:p>
          <a:p>
            <a:pPr algn="l" fontAlgn="base">
              <a:lnSpc>
                <a:spcPct val="112000"/>
              </a:lnSpc>
              <a:spcAft>
                <a:spcPts val="1000"/>
              </a:spcAft>
            </a:pPr>
            <a:endParaRPr lang="en-US" sz="1250" dirty="0"/>
          </a:p>
          <a:p>
            <a:pPr algn="l" fontAlgn="base">
              <a:lnSpc>
                <a:spcPct val="112000"/>
              </a:lnSpc>
              <a:spcAft>
                <a:spcPts val="1000"/>
              </a:spcAft>
            </a:pPr>
            <a:endParaRPr lang="en-US" sz="1250" b="0" i="0" dirty="0">
              <a:effectLst/>
            </a:endParaRPr>
          </a:p>
        </p:txBody>
      </p:sp>
    </p:spTree>
    <p:extLst>
      <p:ext uri="{BB962C8B-B14F-4D97-AF65-F5344CB8AC3E}">
        <p14:creationId xmlns:p14="http://schemas.microsoft.com/office/powerpoint/2010/main" val="3133635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89577-4BAF-18E6-5E02-F81A5EA7B86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945C1E8-F1A7-2546-2EEE-DE6F80A7C14C}"/>
              </a:ext>
            </a:extLst>
          </p:cNvPr>
          <p:cNvSpPr/>
          <p:nvPr/>
        </p:nvSpPr>
        <p:spPr>
          <a:xfrm>
            <a:off x="3747596" y="5419299"/>
            <a:ext cx="242374" cy="369332"/>
          </a:xfrm>
          <a:prstGeom prst="rect">
            <a:avLst/>
          </a:prstGeom>
        </p:spPr>
        <p:txBody>
          <a:bodyPr wrap="square">
            <a:spAutoFit/>
          </a:bodyPr>
          <a:lstStyle/>
          <a:p>
            <a:r>
              <a:rPr lang="en-US">
                <a:solidFill>
                  <a:srgbClr val="000000"/>
                </a:solidFill>
                <a:latin typeface="Times" pitchFamily="2" charset="0"/>
              </a:rPr>
              <a:t> </a:t>
            </a:r>
            <a:endParaRPr lang="en-US"/>
          </a:p>
        </p:txBody>
      </p:sp>
      <p:sp>
        <p:nvSpPr>
          <p:cNvPr id="4" name="Slide Number Placeholder 13">
            <a:extLst>
              <a:ext uri="{FF2B5EF4-FFF2-40B4-BE49-F238E27FC236}">
                <a16:creationId xmlns:a16="http://schemas.microsoft.com/office/drawing/2014/main" id="{1DCCBAA5-7B99-3E3B-B08E-5E67EA579D74}"/>
              </a:ext>
            </a:extLst>
          </p:cNvPr>
          <p:cNvSpPr>
            <a:spLocks noGrp="1"/>
          </p:cNvSpPr>
          <p:nvPr>
            <p:ph type="sldNum" sz="quarter" idx="12"/>
          </p:nvPr>
        </p:nvSpPr>
        <p:spPr>
          <a:xfrm>
            <a:off x="3443991" y="9372600"/>
            <a:ext cx="884419" cy="685801"/>
          </a:xfrm>
        </p:spPr>
        <p:txBody>
          <a:bodyPr/>
          <a:lstStyle/>
          <a:p>
            <a:r>
              <a:rPr lang="en-US"/>
              <a:t>15</a:t>
            </a:r>
          </a:p>
        </p:txBody>
      </p:sp>
      <p:sp>
        <p:nvSpPr>
          <p:cNvPr id="8" name="Rectangle 7">
            <a:extLst>
              <a:ext uri="{FF2B5EF4-FFF2-40B4-BE49-F238E27FC236}">
                <a16:creationId xmlns:a16="http://schemas.microsoft.com/office/drawing/2014/main" id="{41847111-95D7-62D8-A59B-783A07E66128}"/>
              </a:ext>
            </a:extLst>
          </p:cNvPr>
          <p:cNvSpPr/>
          <p:nvPr/>
        </p:nvSpPr>
        <p:spPr>
          <a:xfrm>
            <a:off x="0" y="0"/>
            <a:ext cx="7772400" cy="2184400"/>
          </a:xfrm>
          <a:prstGeom prst="rect">
            <a:avLst/>
          </a:prstGeom>
          <a:solidFill>
            <a:schemeClr val="tx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8FDDE24-3DB6-28DA-2323-5817148F8692}"/>
              </a:ext>
            </a:extLst>
          </p:cNvPr>
          <p:cNvSpPr txBox="1"/>
          <p:nvPr/>
        </p:nvSpPr>
        <p:spPr>
          <a:xfrm>
            <a:off x="372533" y="575734"/>
            <a:ext cx="3996267" cy="1077218"/>
          </a:xfrm>
          <a:prstGeom prst="rect">
            <a:avLst/>
          </a:prstGeom>
          <a:noFill/>
        </p:spPr>
        <p:txBody>
          <a:bodyPr wrap="square" rtlCol="0">
            <a:spAutoFit/>
          </a:bodyPr>
          <a:lstStyle/>
          <a:p>
            <a:r>
              <a:rPr lang="en-US" sz="3200">
                <a:solidFill>
                  <a:srgbClr val="FFFFFF"/>
                </a:solidFill>
              </a:rPr>
              <a:t>A Checklist for</a:t>
            </a:r>
          </a:p>
          <a:p>
            <a:r>
              <a:rPr lang="en-US" sz="3200">
                <a:solidFill>
                  <a:srgbClr val="FFFFFF"/>
                </a:solidFill>
              </a:rPr>
              <a:t>Selling Your House</a:t>
            </a:r>
            <a:endParaRPr lang="en-US"/>
          </a:p>
        </p:txBody>
      </p:sp>
      <p:sp>
        <p:nvSpPr>
          <p:cNvPr id="11" name="TextBox 10">
            <a:extLst>
              <a:ext uri="{FF2B5EF4-FFF2-40B4-BE49-F238E27FC236}">
                <a16:creationId xmlns:a16="http://schemas.microsoft.com/office/drawing/2014/main" id="{B8647E55-4304-E59F-C97D-08A8566B16A0}"/>
              </a:ext>
            </a:extLst>
          </p:cNvPr>
          <p:cNvSpPr txBox="1"/>
          <p:nvPr/>
        </p:nvSpPr>
        <p:spPr>
          <a:xfrm>
            <a:off x="4690533" y="575733"/>
            <a:ext cx="2607734" cy="1384995"/>
          </a:xfrm>
          <a:prstGeom prst="rect">
            <a:avLst/>
          </a:prstGeom>
          <a:noFill/>
        </p:spPr>
        <p:txBody>
          <a:bodyPr wrap="square" rtlCol="0">
            <a:spAutoFit/>
          </a:bodyPr>
          <a:lstStyle/>
          <a:p>
            <a:r>
              <a:rPr lang="en-US" sz="1400" i="1">
                <a:solidFill>
                  <a:srgbClr val="FFFFFF"/>
                </a:solidFill>
                <a:latin typeface="Arial" panose="020B0604020202020204" pitchFamily="34" charset="0"/>
                <a:cs typeface="Arial" panose="020B0604020202020204" pitchFamily="34" charset="0"/>
              </a:rPr>
              <a:t>As you get ready to sell your house, add these items to your to-do list. A real estate professional will also provide other helpful tips based on    your specific situation.</a:t>
            </a:r>
            <a:endParaRPr lang="en-US" sz="1400" i="1">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7E6FCEBA-E850-A277-7180-4F0416FF65E0}"/>
              </a:ext>
            </a:extLst>
          </p:cNvPr>
          <p:cNvGrpSpPr/>
          <p:nvPr/>
        </p:nvGrpSpPr>
        <p:grpSpPr>
          <a:xfrm>
            <a:off x="274321" y="2280213"/>
            <a:ext cx="7223759" cy="7244787"/>
            <a:chOff x="289561" y="2280213"/>
            <a:chExt cx="7223759" cy="7244787"/>
          </a:xfrm>
        </p:grpSpPr>
        <p:sp>
          <p:nvSpPr>
            <p:cNvPr id="12" name="Rectangle 11">
              <a:extLst>
                <a:ext uri="{FF2B5EF4-FFF2-40B4-BE49-F238E27FC236}">
                  <a16:creationId xmlns:a16="http://schemas.microsoft.com/office/drawing/2014/main" id="{84804F70-5ABB-6421-643E-B22E57698475}"/>
                </a:ext>
              </a:extLst>
            </p:cNvPr>
            <p:cNvSpPr/>
            <p:nvPr/>
          </p:nvSpPr>
          <p:spPr>
            <a:xfrm>
              <a:off x="289561" y="2280213"/>
              <a:ext cx="2346960" cy="722954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1D60B24-4D61-E101-4B8C-9507ADEB945D}"/>
                </a:ext>
              </a:extLst>
            </p:cNvPr>
            <p:cNvSpPr/>
            <p:nvPr/>
          </p:nvSpPr>
          <p:spPr>
            <a:xfrm>
              <a:off x="2727961" y="2280213"/>
              <a:ext cx="2346960" cy="722954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8F5276B-36FC-2A9F-930C-69ECE2A38401}"/>
                </a:ext>
              </a:extLst>
            </p:cNvPr>
            <p:cNvSpPr/>
            <p:nvPr/>
          </p:nvSpPr>
          <p:spPr>
            <a:xfrm>
              <a:off x="5166360" y="2295453"/>
              <a:ext cx="2346960" cy="722954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4" name="Straight Connector 113">
            <a:extLst>
              <a:ext uri="{FF2B5EF4-FFF2-40B4-BE49-F238E27FC236}">
                <a16:creationId xmlns:a16="http://schemas.microsoft.com/office/drawing/2014/main" id="{FE41FACF-6366-7CB2-860E-9470ECFD3F3D}"/>
              </a:ext>
            </a:extLst>
          </p:cNvPr>
          <p:cNvCxnSpPr>
            <a:endCxn id="14" idx="2"/>
          </p:cNvCxnSpPr>
          <p:nvPr/>
        </p:nvCxnSpPr>
        <p:spPr>
          <a:xfrm flipH="1">
            <a:off x="521246" y="3992880"/>
            <a:ext cx="17234" cy="5233112"/>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B2DB344-895C-A2A7-37B2-C558A49F790B}"/>
              </a:ext>
            </a:extLst>
          </p:cNvPr>
          <p:cNvSpPr/>
          <p:nvPr/>
        </p:nvSpPr>
        <p:spPr>
          <a:xfrm>
            <a:off x="384086" y="3842220"/>
            <a:ext cx="274320" cy="27432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E7F2FC"/>
              </a:highlight>
            </a:endParaRPr>
          </a:p>
        </p:txBody>
      </p:sp>
      <p:sp>
        <p:nvSpPr>
          <p:cNvPr id="14" name="Rectangle 13">
            <a:extLst>
              <a:ext uri="{FF2B5EF4-FFF2-40B4-BE49-F238E27FC236}">
                <a16:creationId xmlns:a16="http://schemas.microsoft.com/office/drawing/2014/main" id="{CB150BE0-FD54-2715-93E5-CCEE14D1B545}"/>
              </a:ext>
            </a:extLst>
          </p:cNvPr>
          <p:cNvSpPr/>
          <p:nvPr/>
        </p:nvSpPr>
        <p:spPr>
          <a:xfrm>
            <a:off x="384086" y="8951672"/>
            <a:ext cx="274320" cy="27432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E7F2FC"/>
              </a:highlight>
            </a:endParaRPr>
          </a:p>
        </p:txBody>
      </p:sp>
      <p:sp>
        <p:nvSpPr>
          <p:cNvPr id="15" name="TextBox 14">
            <a:extLst>
              <a:ext uri="{FF2B5EF4-FFF2-40B4-BE49-F238E27FC236}">
                <a16:creationId xmlns:a16="http://schemas.microsoft.com/office/drawing/2014/main" id="{B17ED031-4B39-9706-54D8-BBB7B5F6E082}"/>
              </a:ext>
            </a:extLst>
          </p:cNvPr>
          <p:cNvSpPr txBox="1"/>
          <p:nvPr/>
        </p:nvSpPr>
        <p:spPr>
          <a:xfrm>
            <a:off x="838200" y="2356795"/>
            <a:ext cx="1203960" cy="923330"/>
          </a:xfrm>
          <a:prstGeom prst="rect">
            <a:avLst/>
          </a:prstGeom>
          <a:noFill/>
        </p:spPr>
        <p:txBody>
          <a:bodyPr wrap="square" rtlCol="0">
            <a:spAutoFit/>
          </a:bodyPr>
          <a:lstStyle/>
          <a:p>
            <a:pPr algn="ctr"/>
            <a:r>
              <a:rPr lang="en-US" b="1">
                <a:solidFill>
                  <a:schemeClr val="tx2"/>
                </a:solidFill>
              </a:rPr>
              <a:t>Make It Inviting</a:t>
            </a:r>
            <a:endParaRPr lang="en-US" sz="1800" b="1">
              <a:solidFill>
                <a:schemeClr val="tx2"/>
              </a:solidFill>
            </a:endParaRPr>
          </a:p>
          <a:p>
            <a:endParaRPr lang="en-US"/>
          </a:p>
        </p:txBody>
      </p:sp>
      <p:sp>
        <p:nvSpPr>
          <p:cNvPr id="21" name="TextBox 20">
            <a:extLst>
              <a:ext uri="{FF2B5EF4-FFF2-40B4-BE49-F238E27FC236}">
                <a16:creationId xmlns:a16="http://schemas.microsoft.com/office/drawing/2014/main" id="{BC8866A9-D5B8-6CE1-9CB4-904CC5AF88DD}"/>
              </a:ext>
            </a:extLst>
          </p:cNvPr>
          <p:cNvSpPr txBox="1"/>
          <p:nvPr/>
        </p:nvSpPr>
        <p:spPr>
          <a:xfrm>
            <a:off x="708177" y="3760940"/>
            <a:ext cx="1844040" cy="692497"/>
          </a:xfrm>
          <a:prstGeom prst="rect">
            <a:avLst/>
          </a:prstGeom>
        </p:spPr>
        <p:txBody>
          <a:bodyPr wrap="square" rtlCol="0">
            <a:spAutoFit/>
          </a:bodyPr>
          <a:lstStyle/>
          <a:p>
            <a:r>
              <a:rPr lang="en-US" sz="1250"/>
              <a:t>Open blinds or curtains to let the light in</a:t>
            </a:r>
          </a:p>
          <a:p>
            <a:endParaRPr lang="en-US" sz="1400"/>
          </a:p>
        </p:txBody>
      </p:sp>
      <p:sp>
        <p:nvSpPr>
          <p:cNvPr id="16" name="TextBox 15">
            <a:extLst>
              <a:ext uri="{FF2B5EF4-FFF2-40B4-BE49-F238E27FC236}">
                <a16:creationId xmlns:a16="http://schemas.microsoft.com/office/drawing/2014/main" id="{2E7D4BE0-0E19-C802-7FF3-B8D2ABC2928C}"/>
              </a:ext>
            </a:extLst>
          </p:cNvPr>
          <p:cNvSpPr txBox="1"/>
          <p:nvPr/>
        </p:nvSpPr>
        <p:spPr>
          <a:xfrm>
            <a:off x="2895600" y="2356795"/>
            <a:ext cx="1874520" cy="923330"/>
          </a:xfrm>
          <a:prstGeom prst="rect">
            <a:avLst/>
          </a:prstGeom>
          <a:noFill/>
        </p:spPr>
        <p:txBody>
          <a:bodyPr wrap="square" rtlCol="0">
            <a:spAutoFit/>
          </a:bodyPr>
          <a:lstStyle/>
          <a:p>
            <a:pPr algn="ctr"/>
            <a:r>
              <a:rPr lang="en-US" b="1">
                <a:solidFill>
                  <a:schemeClr val="tx2"/>
                </a:solidFill>
              </a:rPr>
              <a:t>Show It’s Cared For</a:t>
            </a:r>
            <a:endParaRPr lang="en-US" sz="1800" b="1">
              <a:solidFill>
                <a:schemeClr val="tx2"/>
              </a:solidFill>
            </a:endParaRPr>
          </a:p>
          <a:p>
            <a:endParaRPr lang="en-US"/>
          </a:p>
        </p:txBody>
      </p:sp>
      <p:sp>
        <p:nvSpPr>
          <p:cNvPr id="17" name="TextBox 16">
            <a:extLst>
              <a:ext uri="{FF2B5EF4-FFF2-40B4-BE49-F238E27FC236}">
                <a16:creationId xmlns:a16="http://schemas.microsoft.com/office/drawing/2014/main" id="{279C84EB-EC62-A767-C2A9-95F6D64673B7}"/>
              </a:ext>
            </a:extLst>
          </p:cNvPr>
          <p:cNvSpPr txBox="1"/>
          <p:nvPr/>
        </p:nvSpPr>
        <p:spPr>
          <a:xfrm>
            <a:off x="5288280" y="2356795"/>
            <a:ext cx="1874520" cy="923330"/>
          </a:xfrm>
          <a:prstGeom prst="rect">
            <a:avLst/>
          </a:prstGeom>
          <a:noFill/>
        </p:spPr>
        <p:txBody>
          <a:bodyPr wrap="square" rtlCol="0">
            <a:spAutoFit/>
          </a:bodyPr>
          <a:lstStyle/>
          <a:p>
            <a:pPr algn="ctr"/>
            <a:r>
              <a:rPr lang="en-US" b="1">
                <a:solidFill>
                  <a:schemeClr val="tx2"/>
                </a:solidFill>
              </a:rPr>
              <a:t>Boost</a:t>
            </a:r>
          </a:p>
          <a:p>
            <a:pPr algn="ctr"/>
            <a:r>
              <a:rPr lang="en-US" sz="1800" b="1">
                <a:solidFill>
                  <a:schemeClr val="tx2"/>
                </a:solidFill>
              </a:rPr>
              <a:t>Curb</a:t>
            </a:r>
            <a:r>
              <a:rPr lang="en-US" b="1">
                <a:solidFill>
                  <a:schemeClr val="tx2"/>
                </a:solidFill>
              </a:rPr>
              <a:t> Appeal</a:t>
            </a:r>
            <a:endParaRPr lang="en-US" sz="1800" b="1">
              <a:solidFill>
                <a:schemeClr val="tx2"/>
              </a:solidFill>
            </a:endParaRPr>
          </a:p>
          <a:p>
            <a:endParaRPr lang="en-US"/>
          </a:p>
        </p:txBody>
      </p:sp>
      <p:sp>
        <p:nvSpPr>
          <p:cNvPr id="18" name="Rectangle 17">
            <a:extLst>
              <a:ext uri="{FF2B5EF4-FFF2-40B4-BE49-F238E27FC236}">
                <a16:creationId xmlns:a16="http://schemas.microsoft.com/office/drawing/2014/main" id="{97294EEF-19A4-E83A-0F52-C516BB876220}"/>
              </a:ext>
            </a:extLst>
          </p:cNvPr>
          <p:cNvSpPr/>
          <p:nvPr/>
        </p:nvSpPr>
        <p:spPr>
          <a:xfrm>
            <a:off x="384086" y="5119583"/>
            <a:ext cx="274320" cy="27432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E7F2FC"/>
              </a:highlight>
            </a:endParaRPr>
          </a:p>
        </p:txBody>
      </p:sp>
      <p:sp>
        <p:nvSpPr>
          <p:cNvPr id="19" name="Rectangle 18">
            <a:extLst>
              <a:ext uri="{FF2B5EF4-FFF2-40B4-BE49-F238E27FC236}">
                <a16:creationId xmlns:a16="http://schemas.microsoft.com/office/drawing/2014/main" id="{39E9AA74-D71F-863E-3F82-0AF299BB6FA9}"/>
              </a:ext>
            </a:extLst>
          </p:cNvPr>
          <p:cNvSpPr/>
          <p:nvPr/>
        </p:nvSpPr>
        <p:spPr>
          <a:xfrm>
            <a:off x="384086" y="6396946"/>
            <a:ext cx="274320" cy="27432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E7F2FC"/>
              </a:highlight>
            </a:endParaRPr>
          </a:p>
        </p:txBody>
      </p:sp>
      <p:sp>
        <p:nvSpPr>
          <p:cNvPr id="20" name="Rectangle 19">
            <a:extLst>
              <a:ext uri="{FF2B5EF4-FFF2-40B4-BE49-F238E27FC236}">
                <a16:creationId xmlns:a16="http://schemas.microsoft.com/office/drawing/2014/main" id="{9BF11729-2962-520B-1F02-BFAD7CE438DA}"/>
              </a:ext>
            </a:extLst>
          </p:cNvPr>
          <p:cNvSpPr/>
          <p:nvPr/>
        </p:nvSpPr>
        <p:spPr>
          <a:xfrm>
            <a:off x="384086" y="7674309"/>
            <a:ext cx="274320" cy="27432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E7F2FC"/>
              </a:highlight>
            </a:endParaRPr>
          </a:p>
        </p:txBody>
      </p:sp>
      <p:sp>
        <p:nvSpPr>
          <p:cNvPr id="22" name="TextBox 21">
            <a:extLst>
              <a:ext uri="{FF2B5EF4-FFF2-40B4-BE49-F238E27FC236}">
                <a16:creationId xmlns:a16="http://schemas.microsoft.com/office/drawing/2014/main" id="{4B1FBE52-E5A2-6B49-3527-BFE989E994C3}"/>
              </a:ext>
            </a:extLst>
          </p:cNvPr>
          <p:cNvSpPr txBox="1"/>
          <p:nvPr/>
        </p:nvSpPr>
        <p:spPr>
          <a:xfrm>
            <a:off x="708177" y="5024511"/>
            <a:ext cx="1844040" cy="477054"/>
          </a:xfrm>
          <a:prstGeom prst="rect">
            <a:avLst/>
          </a:prstGeom>
        </p:spPr>
        <p:txBody>
          <a:bodyPr wrap="square" rtlCol="0">
            <a:spAutoFit/>
          </a:bodyPr>
          <a:lstStyle/>
          <a:p>
            <a:r>
              <a:rPr lang="en-US" sz="1250"/>
              <a:t>Check lightbulbs and replace as needed</a:t>
            </a:r>
            <a:endParaRPr lang="en-US" sz="1400"/>
          </a:p>
        </p:txBody>
      </p:sp>
      <p:sp>
        <p:nvSpPr>
          <p:cNvPr id="23" name="TextBox 22">
            <a:extLst>
              <a:ext uri="{FF2B5EF4-FFF2-40B4-BE49-F238E27FC236}">
                <a16:creationId xmlns:a16="http://schemas.microsoft.com/office/drawing/2014/main" id="{D7E61AF5-C5CC-7AEA-967C-0F76EF793B1E}"/>
              </a:ext>
            </a:extLst>
          </p:cNvPr>
          <p:cNvSpPr txBox="1"/>
          <p:nvPr/>
        </p:nvSpPr>
        <p:spPr>
          <a:xfrm>
            <a:off x="708177" y="6311229"/>
            <a:ext cx="1844040" cy="477054"/>
          </a:xfrm>
          <a:prstGeom prst="rect">
            <a:avLst/>
          </a:prstGeom>
        </p:spPr>
        <p:txBody>
          <a:bodyPr wrap="square" rtlCol="0">
            <a:spAutoFit/>
          </a:bodyPr>
          <a:lstStyle/>
          <a:p>
            <a:r>
              <a:rPr lang="en-US" sz="1250"/>
              <a:t>Take down personal photos or items</a:t>
            </a:r>
          </a:p>
        </p:txBody>
      </p:sp>
      <p:sp>
        <p:nvSpPr>
          <p:cNvPr id="24" name="TextBox 23">
            <a:extLst>
              <a:ext uri="{FF2B5EF4-FFF2-40B4-BE49-F238E27FC236}">
                <a16:creationId xmlns:a16="http://schemas.microsoft.com/office/drawing/2014/main" id="{DC3383F2-8CEC-1EAE-3B34-057598757DAB}"/>
              </a:ext>
            </a:extLst>
          </p:cNvPr>
          <p:cNvSpPr txBox="1"/>
          <p:nvPr/>
        </p:nvSpPr>
        <p:spPr>
          <a:xfrm>
            <a:off x="3237369" y="6333352"/>
            <a:ext cx="1319321" cy="477054"/>
          </a:xfrm>
          <a:prstGeom prst="rect">
            <a:avLst/>
          </a:prstGeom>
        </p:spPr>
        <p:txBody>
          <a:bodyPr wrap="square" lIns="91440" tIns="45720" rIns="91440" bIns="45720" rtlCol="0" anchor="t">
            <a:spAutoFit/>
          </a:bodyPr>
          <a:lstStyle/>
          <a:p>
            <a:r>
              <a:rPr lang="en-US" sz="1250"/>
              <a:t>Fix anything that’s broken</a:t>
            </a:r>
            <a:endParaRPr lang="en-US" sz="1250">
              <a:cs typeface="Arial"/>
            </a:endParaRPr>
          </a:p>
        </p:txBody>
      </p:sp>
      <p:sp>
        <p:nvSpPr>
          <p:cNvPr id="25" name="TextBox 24">
            <a:extLst>
              <a:ext uri="{FF2B5EF4-FFF2-40B4-BE49-F238E27FC236}">
                <a16:creationId xmlns:a16="http://schemas.microsoft.com/office/drawing/2014/main" id="{99AF7E87-824B-A0D6-A760-5FACF7CC0F8A}"/>
              </a:ext>
            </a:extLst>
          </p:cNvPr>
          <p:cNvSpPr txBox="1"/>
          <p:nvPr/>
        </p:nvSpPr>
        <p:spPr>
          <a:xfrm>
            <a:off x="708177" y="8873094"/>
            <a:ext cx="1537312" cy="477054"/>
          </a:xfrm>
          <a:prstGeom prst="rect">
            <a:avLst/>
          </a:prstGeom>
        </p:spPr>
        <p:txBody>
          <a:bodyPr wrap="square" rtlCol="0">
            <a:spAutoFit/>
          </a:bodyPr>
          <a:lstStyle/>
          <a:p>
            <a:r>
              <a:rPr lang="en-US" sz="1250"/>
              <a:t>Give every room a clear purpose</a:t>
            </a:r>
          </a:p>
        </p:txBody>
      </p:sp>
      <p:pic>
        <p:nvPicPr>
          <p:cNvPr id="32" name="Picture 31" descr="A sun with blue and white circles&#10;&#10;Description automatically generated">
            <a:extLst>
              <a:ext uri="{FF2B5EF4-FFF2-40B4-BE49-F238E27FC236}">
                <a16:creationId xmlns:a16="http://schemas.microsoft.com/office/drawing/2014/main" id="{7B4FA25F-2D17-07EE-F29B-8867F88C908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8743" y="3200399"/>
            <a:ext cx="909664" cy="538690"/>
          </a:xfrm>
          <a:prstGeom prst="rect">
            <a:avLst/>
          </a:prstGeom>
        </p:spPr>
      </p:pic>
      <p:pic>
        <p:nvPicPr>
          <p:cNvPr id="39" name="Picture 38" descr="A light bulb with rays of light coming out of it&#10;&#10;Description automatically generated">
            <a:extLst>
              <a:ext uri="{FF2B5EF4-FFF2-40B4-BE49-F238E27FC236}">
                <a16:creationId xmlns:a16="http://schemas.microsoft.com/office/drawing/2014/main" id="{7A469A50-DF88-E696-6258-D7C29B601F4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76836" y="4287787"/>
            <a:ext cx="725244" cy="737450"/>
          </a:xfrm>
          <a:prstGeom prst="rect">
            <a:avLst/>
          </a:prstGeom>
        </p:spPr>
      </p:pic>
      <p:pic>
        <p:nvPicPr>
          <p:cNvPr id="44" name="Picture 43" descr="A blue and orange signs&#10;&#10;Description automatically generated">
            <a:extLst>
              <a:ext uri="{FF2B5EF4-FFF2-40B4-BE49-F238E27FC236}">
                <a16:creationId xmlns:a16="http://schemas.microsoft.com/office/drawing/2014/main" id="{9DFE79E5-A2A4-77ED-A7AD-31BEF6D8BE7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32021" y="5729006"/>
            <a:ext cx="1037968" cy="534220"/>
          </a:xfrm>
          <a:prstGeom prst="rect">
            <a:avLst/>
          </a:prstGeom>
        </p:spPr>
      </p:pic>
      <p:pic>
        <p:nvPicPr>
          <p:cNvPr id="48" name="Picture 47" descr="A group of tools on a black background&#10;&#10;Description automatically generated">
            <a:extLst>
              <a:ext uri="{FF2B5EF4-FFF2-40B4-BE49-F238E27FC236}">
                <a16:creationId xmlns:a16="http://schemas.microsoft.com/office/drawing/2014/main" id="{137D69FD-47CC-ADE8-EE69-FB5A2B65023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347339" y="5697677"/>
            <a:ext cx="847193" cy="623859"/>
          </a:xfrm>
          <a:prstGeom prst="rect">
            <a:avLst/>
          </a:prstGeom>
        </p:spPr>
      </p:pic>
      <p:pic>
        <p:nvPicPr>
          <p:cNvPr id="53" name="Picture 52" descr="A blue rectangular object with black background&#10;&#10;Description automatically generated">
            <a:extLst>
              <a:ext uri="{FF2B5EF4-FFF2-40B4-BE49-F238E27FC236}">
                <a16:creationId xmlns:a16="http://schemas.microsoft.com/office/drawing/2014/main" id="{32C448F9-0B93-1838-5162-33658FB167E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15545" y="8223105"/>
            <a:ext cx="1203158" cy="617629"/>
          </a:xfrm>
          <a:prstGeom prst="rect">
            <a:avLst/>
          </a:prstGeom>
        </p:spPr>
      </p:pic>
      <p:sp>
        <p:nvSpPr>
          <p:cNvPr id="58" name="TextBox 57">
            <a:extLst>
              <a:ext uri="{FF2B5EF4-FFF2-40B4-BE49-F238E27FC236}">
                <a16:creationId xmlns:a16="http://schemas.microsoft.com/office/drawing/2014/main" id="{233C0212-5F31-DBE4-7DA1-DED09163605B}"/>
              </a:ext>
            </a:extLst>
          </p:cNvPr>
          <p:cNvSpPr txBox="1"/>
          <p:nvPr/>
        </p:nvSpPr>
        <p:spPr>
          <a:xfrm>
            <a:off x="3175290" y="3764033"/>
            <a:ext cx="1477990" cy="477054"/>
          </a:xfrm>
          <a:prstGeom prst="rect">
            <a:avLst/>
          </a:prstGeom>
        </p:spPr>
        <p:txBody>
          <a:bodyPr wrap="square" rtlCol="0">
            <a:spAutoFit/>
          </a:bodyPr>
          <a:lstStyle/>
          <a:p>
            <a:r>
              <a:rPr lang="en-US" sz="1250"/>
              <a:t>Clean your vents and baseboards</a:t>
            </a:r>
          </a:p>
        </p:txBody>
      </p:sp>
      <p:sp>
        <p:nvSpPr>
          <p:cNvPr id="62" name="TextBox 61">
            <a:extLst>
              <a:ext uri="{FF2B5EF4-FFF2-40B4-BE49-F238E27FC236}">
                <a16:creationId xmlns:a16="http://schemas.microsoft.com/office/drawing/2014/main" id="{DE8CDA25-94E8-2C70-F36E-D809BCDB858E}"/>
              </a:ext>
            </a:extLst>
          </p:cNvPr>
          <p:cNvSpPr txBox="1"/>
          <p:nvPr/>
        </p:nvSpPr>
        <p:spPr>
          <a:xfrm>
            <a:off x="3175290" y="5027604"/>
            <a:ext cx="1844040" cy="477054"/>
          </a:xfrm>
          <a:prstGeom prst="rect">
            <a:avLst/>
          </a:prstGeom>
        </p:spPr>
        <p:txBody>
          <a:bodyPr wrap="square" rtlCol="0">
            <a:spAutoFit/>
          </a:bodyPr>
          <a:lstStyle/>
          <a:p>
            <a:r>
              <a:rPr lang="en-US" sz="1250"/>
              <a:t>Vacuum, mop, or sweep floors</a:t>
            </a:r>
          </a:p>
        </p:txBody>
      </p:sp>
      <p:sp>
        <p:nvSpPr>
          <p:cNvPr id="63" name="TextBox 62">
            <a:extLst>
              <a:ext uri="{FF2B5EF4-FFF2-40B4-BE49-F238E27FC236}">
                <a16:creationId xmlns:a16="http://schemas.microsoft.com/office/drawing/2014/main" id="{54D474AC-ECD5-B90F-0335-5940F19EB035}"/>
              </a:ext>
            </a:extLst>
          </p:cNvPr>
          <p:cNvSpPr txBox="1"/>
          <p:nvPr/>
        </p:nvSpPr>
        <p:spPr>
          <a:xfrm>
            <a:off x="704464" y="7617828"/>
            <a:ext cx="1844040" cy="477054"/>
          </a:xfrm>
          <a:prstGeom prst="rect">
            <a:avLst/>
          </a:prstGeom>
        </p:spPr>
        <p:txBody>
          <a:bodyPr wrap="square" lIns="91440" tIns="45720" rIns="91440" bIns="45720" rtlCol="0" anchor="t">
            <a:spAutoFit/>
          </a:bodyPr>
          <a:lstStyle/>
          <a:p>
            <a:r>
              <a:rPr lang="en-US" sz="1250"/>
              <a:t>Declutter</a:t>
            </a:r>
            <a:endParaRPr lang="en-US" sz="1250">
              <a:cs typeface="Arial"/>
            </a:endParaRPr>
          </a:p>
          <a:p>
            <a:r>
              <a:rPr lang="en-US" sz="1250"/>
              <a:t>throughout</a:t>
            </a:r>
            <a:endParaRPr lang="en-US" sz="1250">
              <a:cs typeface="Arial"/>
            </a:endParaRPr>
          </a:p>
        </p:txBody>
      </p:sp>
      <p:sp>
        <p:nvSpPr>
          <p:cNvPr id="64" name="TextBox 63">
            <a:extLst>
              <a:ext uri="{FF2B5EF4-FFF2-40B4-BE49-F238E27FC236}">
                <a16:creationId xmlns:a16="http://schemas.microsoft.com/office/drawing/2014/main" id="{C5C8C25B-1DE0-DE11-4BAB-6A0042161CC6}"/>
              </a:ext>
            </a:extLst>
          </p:cNvPr>
          <p:cNvSpPr txBox="1"/>
          <p:nvPr/>
        </p:nvSpPr>
        <p:spPr>
          <a:xfrm>
            <a:off x="3175290" y="7601041"/>
            <a:ext cx="1782790" cy="477054"/>
          </a:xfrm>
          <a:prstGeom prst="rect">
            <a:avLst/>
          </a:prstGeom>
        </p:spPr>
        <p:txBody>
          <a:bodyPr wrap="square" rtlCol="0">
            <a:spAutoFit/>
          </a:bodyPr>
          <a:lstStyle/>
          <a:p>
            <a:r>
              <a:rPr lang="en-US" sz="1250"/>
              <a:t>Organize countertops, cabinets, and closets</a:t>
            </a:r>
          </a:p>
        </p:txBody>
      </p:sp>
      <p:sp>
        <p:nvSpPr>
          <p:cNvPr id="65" name="TextBox 64">
            <a:extLst>
              <a:ext uri="{FF2B5EF4-FFF2-40B4-BE49-F238E27FC236}">
                <a16:creationId xmlns:a16="http://schemas.microsoft.com/office/drawing/2014/main" id="{5A419585-AF6F-817D-4AF6-E6FAE42E8BC4}"/>
              </a:ext>
            </a:extLst>
          </p:cNvPr>
          <p:cNvSpPr txBox="1"/>
          <p:nvPr/>
        </p:nvSpPr>
        <p:spPr>
          <a:xfrm>
            <a:off x="3175290" y="8876187"/>
            <a:ext cx="1537312" cy="477054"/>
          </a:xfrm>
          <a:prstGeom prst="rect">
            <a:avLst/>
          </a:prstGeom>
        </p:spPr>
        <p:txBody>
          <a:bodyPr wrap="square" rtlCol="0">
            <a:spAutoFit/>
          </a:bodyPr>
          <a:lstStyle/>
          <a:p>
            <a:r>
              <a:rPr lang="en-US" sz="1250"/>
              <a:t>Touch up any scuffs on the walls</a:t>
            </a:r>
          </a:p>
        </p:txBody>
      </p:sp>
      <p:sp>
        <p:nvSpPr>
          <p:cNvPr id="83" name="TextBox 82">
            <a:extLst>
              <a:ext uri="{FF2B5EF4-FFF2-40B4-BE49-F238E27FC236}">
                <a16:creationId xmlns:a16="http://schemas.microsoft.com/office/drawing/2014/main" id="{4F94C4B9-CC92-9C47-68C5-0F4E0F09BCEB}"/>
              </a:ext>
            </a:extLst>
          </p:cNvPr>
          <p:cNvSpPr txBox="1"/>
          <p:nvPr/>
        </p:nvSpPr>
        <p:spPr>
          <a:xfrm>
            <a:off x="5623850" y="3764033"/>
            <a:ext cx="1477990" cy="477054"/>
          </a:xfrm>
          <a:prstGeom prst="rect">
            <a:avLst/>
          </a:prstGeom>
        </p:spPr>
        <p:txBody>
          <a:bodyPr wrap="square" rtlCol="0">
            <a:spAutoFit/>
          </a:bodyPr>
          <a:lstStyle/>
          <a:p>
            <a:r>
              <a:rPr lang="en-US" sz="1250"/>
              <a:t>Power wash outdoor surfaces</a:t>
            </a:r>
          </a:p>
        </p:txBody>
      </p:sp>
      <p:sp>
        <p:nvSpPr>
          <p:cNvPr id="87" name="TextBox 86">
            <a:extLst>
              <a:ext uri="{FF2B5EF4-FFF2-40B4-BE49-F238E27FC236}">
                <a16:creationId xmlns:a16="http://schemas.microsoft.com/office/drawing/2014/main" id="{F9B8C1E2-D30F-BFAF-AED5-DF508E98F030}"/>
              </a:ext>
            </a:extLst>
          </p:cNvPr>
          <p:cNvSpPr txBox="1"/>
          <p:nvPr/>
        </p:nvSpPr>
        <p:spPr>
          <a:xfrm>
            <a:off x="5623850" y="5027604"/>
            <a:ext cx="1844040" cy="477054"/>
          </a:xfrm>
          <a:prstGeom prst="rect">
            <a:avLst/>
          </a:prstGeom>
        </p:spPr>
        <p:txBody>
          <a:bodyPr wrap="square" rtlCol="0">
            <a:spAutoFit/>
          </a:bodyPr>
          <a:lstStyle/>
          <a:p>
            <a:r>
              <a:rPr lang="en-US" sz="1250"/>
              <a:t>Wash the windows (inside and out)</a:t>
            </a:r>
          </a:p>
        </p:txBody>
      </p:sp>
      <p:sp>
        <p:nvSpPr>
          <p:cNvPr id="88" name="TextBox 87">
            <a:extLst>
              <a:ext uri="{FF2B5EF4-FFF2-40B4-BE49-F238E27FC236}">
                <a16:creationId xmlns:a16="http://schemas.microsoft.com/office/drawing/2014/main" id="{14856FC4-8F45-E8D0-ADF6-DF3CC887772A}"/>
              </a:ext>
            </a:extLst>
          </p:cNvPr>
          <p:cNvSpPr txBox="1"/>
          <p:nvPr/>
        </p:nvSpPr>
        <p:spPr>
          <a:xfrm>
            <a:off x="5623850" y="6314322"/>
            <a:ext cx="1081750" cy="477054"/>
          </a:xfrm>
          <a:prstGeom prst="rect">
            <a:avLst/>
          </a:prstGeom>
        </p:spPr>
        <p:txBody>
          <a:bodyPr wrap="square" rtlCol="0">
            <a:spAutoFit/>
          </a:bodyPr>
          <a:lstStyle/>
          <a:p>
            <a:r>
              <a:rPr lang="en-US" sz="1250"/>
              <a:t>Tidy up the landscaping</a:t>
            </a:r>
          </a:p>
        </p:txBody>
      </p:sp>
      <p:sp>
        <p:nvSpPr>
          <p:cNvPr id="89" name="TextBox 88">
            <a:extLst>
              <a:ext uri="{FF2B5EF4-FFF2-40B4-BE49-F238E27FC236}">
                <a16:creationId xmlns:a16="http://schemas.microsoft.com/office/drawing/2014/main" id="{D2BC4E1A-5F96-E451-4975-E970B5068F37}"/>
              </a:ext>
            </a:extLst>
          </p:cNvPr>
          <p:cNvSpPr txBox="1"/>
          <p:nvPr/>
        </p:nvSpPr>
        <p:spPr>
          <a:xfrm>
            <a:off x="5623850" y="7601041"/>
            <a:ext cx="1223990" cy="477054"/>
          </a:xfrm>
          <a:prstGeom prst="rect">
            <a:avLst/>
          </a:prstGeom>
        </p:spPr>
        <p:txBody>
          <a:bodyPr wrap="square" rtlCol="0">
            <a:spAutoFit/>
          </a:bodyPr>
          <a:lstStyle/>
          <a:p>
            <a:r>
              <a:rPr lang="en-US" sz="1250"/>
              <a:t>Freshen up your entry </a:t>
            </a:r>
          </a:p>
        </p:txBody>
      </p:sp>
      <p:sp>
        <p:nvSpPr>
          <p:cNvPr id="90" name="TextBox 89">
            <a:extLst>
              <a:ext uri="{FF2B5EF4-FFF2-40B4-BE49-F238E27FC236}">
                <a16:creationId xmlns:a16="http://schemas.microsoft.com/office/drawing/2014/main" id="{9C30446A-030B-A6B0-A2F5-F732C313B19F}"/>
              </a:ext>
            </a:extLst>
          </p:cNvPr>
          <p:cNvSpPr txBox="1"/>
          <p:nvPr/>
        </p:nvSpPr>
        <p:spPr>
          <a:xfrm>
            <a:off x="5623850" y="8876187"/>
            <a:ext cx="1681190" cy="477054"/>
          </a:xfrm>
          <a:prstGeom prst="rect">
            <a:avLst/>
          </a:prstGeom>
        </p:spPr>
        <p:txBody>
          <a:bodyPr wrap="square" rtlCol="0">
            <a:spAutoFit/>
          </a:bodyPr>
          <a:lstStyle/>
          <a:p>
            <a:r>
              <a:rPr lang="en-US" sz="1250"/>
              <a:t>Sweep patios, decks, and walkways</a:t>
            </a:r>
          </a:p>
        </p:txBody>
      </p:sp>
      <p:pic>
        <p:nvPicPr>
          <p:cNvPr id="92" name="Picture 91" descr="A blue and black background with a moon&#10;&#10;Description automatically generated">
            <a:extLst>
              <a:ext uri="{FF2B5EF4-FFF2-40B4-BE49-F238E27FC236}">
                <a16:creationId xmlns:a16="http://schemas.microsoft.com/office/drawing/2014/main" id="{0A2C5D9F-C3A3-396A-8147-E62E218F9C39}"/>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180081" y="3113134"/>
            <a:ext cx="1076960" cy="636481"/>
          </a:xfrm>
          <a:prstGeom prst="rect">
            <a:avLst/>
          </a:prstGeom>
        </p:spPr>
      </p:pic>
      <p:pic>
        <p:nvPicPr>
          <p:cNvPr id="94" name="Picture 93" descr="A cartoon of a banana and a glass of water&#10;&#10;Description automatically generated">
            <a:extLst>
              <a:ext uri="{FF2B5EF4-FFF2-40B4-BE49-F238E27FC236}">
                <a16:creationId xmlns:a16="http://schemas.microsoft.com/office/drawing/2014/main" id="{109823A8-C98E-3F29-51D7-443E536969D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241040" y="4328160"/>
            <a:ext cx="1102341" cy="663814"/>
          </a:xfrm>
          <a:prstGeom prst="rect">
            <a:avLst/>
          </a:prstGeom>
        </p:spPr>
      </p:pic>
      <p:pic>
        <p:nvPicPr>
          <p:cNvPr id="96" name="Picture 95" descr="A blue flower in a vase next to orange boxes&#10;&#10;Description automatically generated">
            <a:extLst>
              <a:ext uri="{FF2B5EF4-FFF2-40B4-BE49-F238E27FC236}">
                <a16:creationId xmlns:a16="http://schemas.microsoft.com/office/drawing/2014/main" id="{8DEFBA73-3411-EB59-8836-5080D78CEB88}"/>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80374" y="6938440"/>
            <a:ext cx="833120" cy="650470"/>
          </a:xfrm>
          <a:prstGeom prst="rect">
            <a:avLst/>
          </a:prstGeom>
        </p:spPr>
      </p:pic>
      <p:pic>
        <p:nvPicPr>
          <p:cNvPr id="98" name="Picture 97" descr="A group of clothes on swingers&#10;&#10;Description automatically generated">
            <a:extLst>
              <a:ext uri="{FF2B5EF4-FFF2-40B4-BE49-F238E27FC236}">
                <a16:creationId xmlns:a16="http://schemas.microsoft.com/office/drawing/2014/main" id="{A32095DA-8A67-C3A6-D26D-87E53B25416A}"/>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220720" y="7039443"/>
            <a:ext cx="924560" cy="529231"/>
          </a:xfrm>
          <a:prstGeom prst="rect">
            <a:avLst/>
          </a:prstGeom>
        </p:spPr>
      </p:pic>
      <p:pic>
        <p:nvPicPr>
          <p:cNvPr id="100" name="Picture 99" descr="A blue and orange square with a black background&#10;&#10;Description automatically generated">
            <a:extLst>
              <a:ext uri="{FF2B5EF4-FFF2-40B4-BE49-F238E27FC236}">
                <a16:creationId xmlns:a16="http://schemas.microsoft.com/office/drawing/2014/main" id="{6BA76AAE-978D-3657-A35E-E28193C653BF}"/>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3281680" y="8188960"/>
            <a:ext cx="1026885" cy="685980"/>
          </a:xfrm>
          <a:prstGeom prst="rect">
            <a:avLst/>
          </a:prstGeom>
        </p:spPr>
      </p:pic>
      <p:pic>
        <p:nvPicPr>
          <p:cNvPr id="102" name="Picture 101" descr="A sprayer spraying water&#10;&#10;Description automatically generated with medium confidence">
            <a:extLst>
              <a:ext uri="{FF2B5EF4-FFF2-40B4-BE49-F238E27FC236}">
                <a16:creationId xmlns:a16="http://schemas.microsoft.com/office/drawing/2014/main" id="{C8339C1A-571A-B227-EE36-CC3326184E6E}"/>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5740400" y="3129279"/>
            <a:ext cx="1317574" cy="583695"/>
          </a:xfrm>
          <a:prstGeom prst="rect">
            <a:avLst/>
          </a:prstGeom>
        </p:spPr>
      </p:pic>
      <p:pic>
        <p:nvPicPr>
          <p:cNvPr id="104" name="Picture 103" descr="A cartoon of a person and a window&#10;&#10;Description automatically generated with medium confidence">
            <a:extLst>
              <a:ext uri="{FF2B5EF4-FFF2-40B4-BE49-F238E27FC236}">
                <a16:creationId xmlns:a16="http://schemas.microsoft.com/office/drawing/2014/main" id="{32D86459-F2A1-580E-5E74-0579BDE1C632}"/>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5689600" y="4426849"/>
            <a:ext cx="883920" cy="558511"/>
          </a:xfrm>
          <a:prstGeom prst="rect">
            <a:avLst/>
          </a:prstGeom>
        </p:spPr>
      </p:pic>
      <p:pic>
        <p:nvPicPr>
          <p:cNvPr id="110" name="Picture 109" descr="A black background with blue bubbles and a door&#10;&#10;Description automatically generated">
            <a:extLst>
              <a:ext uri="{FF2B5EF4-FFF2-40B4-BE49-F238E27FC236}">
                <a16:creationId xmlns:a16="http://schemas.microsoft.com/office/drawing/2014/main" id="{61A60B72-1284-7F20-E174-BC6B4643B0D4}"/>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5709920" y="8188960"/>
            <a:ext cx="1171941" cy="688728"/>
          </a:xfrm>
          <a:prstGeom prst="rect">
            <a:avLst/>
          </a:prstGeom>
        </p:spPr>
      </p:pic>
      <p:cxnSp>
        <p:nvCxnSpPr>
          <p:cNvPr id="115" name="Straight Connector 114">
            <a:extLst>
              <a:ext uri="{FF2B5EF4-FFF2-40B4-BE49-F238E27FC236}">
                <a16:creationId xmlns:a16="http://schemas.microsoft.com/office/drawing/2014/main" id="{60178BE1-20B6-43A0-CA91-CA4CF9D728C7}"/>
              </a:ext>
            </a:extLst>
          </p:cNvPr>
          <p:cNvCxnSpPr/>
          <p:nvPr/>
        </p:nvCxnSpPr>
        <p:spPr>
          <a:xfrm flipH="1">
            <a:off x="2969806" y="3942080"/>
            <a:ext cx="17234" cy="5233112"/>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76D0D800-5A75-A499-1242-8D333056795A}"/>
              </a:ext>
            </a:extLst>
          </p:cNvPr>
          <p:cNvCxnSpPr/>
          <p:nvPr/>
        </p:nvCxnSpPr>
        <p:spPr>
          <a:xfrm flipH="1">
            <a:off x="5428526" y="3952240"/>
            <a:ext cx="17234" cy="5233112"/>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50191922-1EF8-4F96-33F6-98C589E3382A}"/>
              </a:ext>
            </a:extLst>
          </p:cNvPr>
          <p:cNvSpPr/>
          <p:nvPr/>
        </p:nvSpPr>
        <p:spPr>
          <a:xfrm>
            <a:off x="2851199" y="3845313"/>
            <a:ext cx="274320" cy="27432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E7F2FC"/>
              </a:highlight>
            </a:endParaRPr>
          </a:p>
        </p:txBody>
      </p:sp>
      <p:sp>
        <p:nvSpPr>
          <p:cNvPr id="57" name="Rectangle 56">
            <a:extLst>
              <a:ext uri="{FF2B5EF4-FFF2-40B4-BE49-F238E27FC236}">
                <a16:creationId xmlns:a16="http://schemas.microsoft.com/office/drawing/2014/main" id="{3B0EBA57-4662-517D-D228-BDEA8A5B3178}"/>
              </a:ext>
            </a:extLst>
          </p:cNvPr>
          <p:cNvSpPr/>
          <p:nvPr/>
        </p:nvSpPr>
        <p:spPr>
          <a:xfrm>
            <a:off x="2851199" y="8954765"/>
            <a:ext cx="274320" cy="27432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E7F2FC"/>
              </a:highlight>
            </a:endParaRPr>
          </a:p>
        </p:txBody>
      </p:sp>
      <p:sp>
        <p:nvSpPr>
          <p:cNvPr id="59" name="Rectangle 58">
            <a:extLst>
              <a:ext uri="{FF2B5EF4-FFF2-40B4-BE49-F238E27FC236}">
                <a16:creationId xmlns:a16="http://schemas.microsoft.com/office/drawing/2014/main" id="{B82E8C1E-29C3-A9F8-0AB6-436753865106}"/>
              </a:ext>
            </a:extLst>
          </p:cNvPr>
          <p:cNvSpPr/>
          <p:nvPr/>
        </p:nvSpPr>
        <p:spPr>
          <a:xfrm>
            <a:off x="2851199" y="5122676"/>
            <a:ext cx="274320" cy="27432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E7F2FC"/>
              </a:highlight>
            </a:endParaRPr>
          </a:p>
        </p:txBody>
      </p:sp>
      <p:sp>
        <p:nvSpPr>
          <p:cNvPr id="60" name="Rectangle 59">
            <a:extLst>
              <a:ext uri="{FF2B5EF4-FFF2-40B4-BE49-F238E27FC236}">
                <a16:creationId xmlns:a16="http://schemas.microsoft.com/office/drawing/2014/main" id="{FD9B0214-DD23-9C43-FEEF-55A4339DFDC5}"/>
              </a:ext>
            </a:extLst>
          </p:cNvPr>
          <p:cNvSpPr/>
          <p:nvPr/>
        </p:nvSpPr>
        <p:spPr>
          <a:xfrm>
            <a:off x="2851199" y="6400039"/>
            <a:ext cx="274320" cy="27432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E7F2FC"/>
              </a:highlight>
            </a:endParaRPr>
          </a:p>
        </p:txBody>
      </p:sp>
      <p:sp>
        <p:nvSpPr>
          <p:cNvPr id="61" name="Rectangle 60">
            <a:extLst>
              <a:ext uri="{FF2B5EF4-FFF2-40B4-BE49-F238E27FC236}">
                <a16:creationId xmlns:a16="http://schemas.microsoft.com/office/drawing/2014/main" id="{15A242B5-1AFC-C129-B5CE-4937672AD233}"/>
              </a:ext>
            </a:extLst>
          </p:cNvPr>
          <p:cNvSpPr/>
          <p:nvPr/>
        </p:nvSpPr>
        <p:spPr>
          <a:xfrm>
            <a:off x="2851199" y="7677402"/>
            <a:ext cx="274320" cy="27432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E7F2FC"/>
              </a:highlight>
            </a:endParaRPr>
          </a:p>
        </p:txBody>
      </p:sp>
      <p:sp>
        <p:nvSpPr>
          <p:cNvPr id="81" name="Rectangle 80">
            <a:extLst>
              <a:ext uri="{FF2B5EF4-FFF2-40B4-BE49-F238E27FC236}">
                <a16:creationId xmlns:a16="http://schemas.microsoft.com/office/drawing/2014/main" id="{D4770413-40B0-9445-8B79-BE4182117B51}"/>
              </a:ext>
            </a:extLst>
          </p:cNvPr>
          <p:cNvSpPr/>
          <p:nvPr/>
        </p:nvSpPr>
        <p:spPr>
          <a:xfrm>
            <a:off x="5299759" y="3845313"/>
            <a:ext cx="274320" cy="27432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E7F2FC"/>
              </a:highlight>
            </a:endParaRPr>
          </a:p>
        </p:txBody>
      </p:sp>
      <p:sp>
        <p:nvSpPr>
          <p:cNvPr id="82" name="Rectangle 81">
            <a:extLst>
              <a:ext uri="{FF2B5EF4-FFF2-40B4-BE49-F238E27FC236}">
                <a16:creationId xmlns:a16="http://schemas.microsoft.com/office/drawing/2014/main" id="{4C335B8C-9506-0D1E-017D-A202FD0F0BC9}"/>
              </a:ext>
            </a:extLst>
          </p:cNvPr>
          <p:cNvSpPr/>
          <p:nvPr/>
        </p:nvSpPr>
        <p:spPr>
          <a:xfrm>
            <a:off x="5299759" y="8954765"/>
            <a:ext cx="274320" cy="27432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E7F2FC"/>
              </a:highlight>
            </a:endParaRPr>
          </a:p>
        </p:txBody>
      </p:sp>
      <p:sp>
        <p:nvSpPr>
          <p:cNvPr id="84" name="Rectangle 83">
            <a:extLst>
              <a:ext uri="{FF2B5EF4-FFF2-40B4-BE49-F238E27FC236}">
                <a16:creationId xmlns:a16="http://schemas.microsoft.com/office/drawing/2014/main" id="{38C3620C-1C00-9926-BBC6-DC4AA2C81D8A}"/>
              </a:ext>
            </a:extLst>
          </p:cNvPr>
          <p:cNvSpPr/>
          <p:nvPr/>
        </p:nvSpPr>
        <p:spPr>
          <a:xfrm>
            <a:off x="5299759" y="5122676"/>
            <a:ext cx="274320" cy="27432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E7F2FC"/>
              </a:highlight>
            </a:endParaRPr>
          </a:p>
        </p:txBody>
      </p:sp>
      <p:sp>
        <p:nvSpPr>
          <p:cNvPr id="85" name="Rectangle 84">
            <a:extLst>
              <a:ext uri="{FF2B5EF4-FFF2-40B4-BE49-F238E27FC236}">
                <a16:creationId xmlns:a16="http://schemas.microsoft.com/office/drawing/2014/main" id="{5429D439-F8F6-267A-A317-F143FF128AE3}"/>
              </a:ext>
            </a:extLst>
          </p:cNvPr>
          <p:cNvSpPr/>
          <p:nvPr/>
        </p:nvSpPr>
        <p:spPr>
          <a:xfrm>
            <a:off x="5299759" y="6400039"/>
            <a:ext cx="274320" cy="27432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E7F2FC"/>
              </a:highlight>
            </a:endParaRPr>
          </a:p>
        </p:txBody>
      </p:sp>
      <p:sp>
        <p:nvSpPr>
          <p:cNvPr id="86" name="Rectangle 85">
            <a:extLst>
              <a:ext uri="{FF2B5EF4-FFF2-40B4-BE49-F238E27FC236}">
                <a16:creationId xmlns:a16="http://schemas.microsoft.com/office/drawing/2014/main" id="{E2897E9C-D392-97B9-DA62-CB754802DF9D}"/>
              </a:ext>
            </a:extLst>
          </p:cNvPr>
          <p:cNvSpPr/>
          <p:nvPr/>
        </p:nvSpPr>
        <p:spPr>
          <a:xfrm>
            <a:off x="5299759" y="7677402"/>
            <a:ext cx="274320" cy="27432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E7F2FC"/>
              </a:highlight>
            </a:endParaRPr>
          </a:p>
        </p:txBody>
      </p:sp>
      <p:pic>
        <p:nvPicPr>
          <p:cNvPr id="26" name="Picture 25" descr="A cartoon of two people standing in front of a door&#10;&#10;Description automatically generated">
            <a:extLst>
              <a:ext uri="{FF2B5EF4-FFF2-40B4-BE49-F238E27FC236}">
                <a16:creationId xmlns:a16="http://schemas.microsoft.com/office/drawing/2014/main" id="{ED41EF26-DFA9-9BB5-178D-E2234A55FD06}"/>
              </a:ext>
            </a:extLst>
          </p:cNvPr>
          <p:cNvPicPr>
            <a:picLocks noChangeAspect="1"/>
          </p:cNvPicPr>
          <p:nvPr/>
        </p:nvPicPr>
        <p:blipFill>
          <a:blip r:embed="rId16"/>
          <a:stretch>
            <a:fillRect/>
          </a:stretch>
        </p:blipFill>
        <p:spPr>
          <a:xfrm>
            <a:off x="5660390" y="6902241"/>
            <a:ext cx="1130300" cy="622300"/>
          </a:xfrm>
          <a:prstGeom prst="rect">
            <a:avLst/>
          </a:prstGeom>
        </p:spPr>
      </p:pic>
      <p:pic>
        <p:nvPicPr>
          <p:cNvPr id="28" name="Picture 27" descr="A blue and orange tree and wheelbarrow&#10;&#10;Description automatically generated">
            <a:extLst>
              <a:ext uri="{FF2B5EF4-FFF2-40B4-BE49-F238E27FC236}">
                <a16:creationId xmlns:a16="http://schemas.microsoft.com/office/drawing/2014/main" id="{7B0809FC-0E05-3961-6E5B-F6BC54B8C050}"/>
              </a:ext>
            </a:extLst>
          </p:cNvPr>
          <p:cNvPicPr>
            <a:picLocks noChangeAspect="1"/>
          </p:cNvPicPr>
          <p:nvPr/>
        </p:nvPicPr>
        <p:blipFill>
          <a:blip r:embed="rId17"/>
          <a:stretch>
            <a:fillRect/>
          </a:stretch>
        </p:blipFill>
        <p:spPr>
          <a:xfrm>
            <a:off x="5657240" y="5702660"/>
            <a:ext cx="1270000" cy="584200"/>
          </a:xfrm>
          <a:prstGeom prst="rect">
            <a:avLst/>
          </a:prstGeom>
        </p:spPr>
      </p:pic>
    </p:spTree>
    <p:extLst>
      <p:ext uri="{BB962C8B-B14F-4D97-AF65-F5344CB8AC3E}">
        <p14:creationId xmlns:p14="http://schemas.microsoft.com/office/powerpoint/2010/main" val="3162846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itting at a table&#10;&#10;Description automatically generated">
            <a:extLst>
              <a:ext uri="{FF2B5EF4-FFF2-40B4-BE49-F238E27FC236}">
                <a16:creationId xmlns:a16="http://schemas.microsoft.com/office/drawing/2014/main" id="{EB4E08C3-E1CB-E7B7-4B33-FA2BF5243B14}"/>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0" y="0"/>
            <a:ext cx="7772400" cy="3464532"/>
          </a:xfrm>
          <a:prstGeom prst="rect">
            <a:avLst/>
          </a:prstGeom>
        </p:spPr>
      </p:pic>
      <p:sp>
        <p:nvSpPr>
          <p:cNvPr id="14" name="Slide Number Placeholder 13">
            <a:extLst>
              <a:ext uri="{FF2B5EF4-FFF2-40B4-BE49-F238E27FC236}">
                <a16:creationId xmlns:a16="http://schemas.microsoft.com/office/drawing/2014/main" id="{58226C4D-96EC-C348-9451-E15F45B52F37}"/>
              </a:ext>
            </a:extLst>
          </p:cNvPr>
          <p:cNvSpPr>
            <a:spLocks noGrp="1"/>
          </p:cNvSpPr>
          <p:nvPr>
            <p:ph type="sldNum" sz="quarter" idx="12"/>
          </p:nvPr>
        </p:nvSpPr>
        <p:spPr/>
        <p:txBody>
          <a:bodyPr/>
          <a:lstStyle/>
          <a:p>
            <a:fld id="{D9C681BF-E0B0-FE40-97D6-3440D5EE15D9}" type="slidenum">
              <a:rPr lang="en-US" smtClean="0"/>
              <a:pPr/>
              <a:t>16</a:t>
            </a:fld>
            <a:endParaRPr lang="en-US"/>
          </a:p>
        </p:txBody>
      </p:sp>
      <p:sp>
        <p:nvSpPr>
          <p:cNvPr id="6" name="TextBox 5">
            <a:extLst>
              <a:ext uri="{FF2B5EF4-FFF2-40B4-BE49-F238E27FC236}">
                <a16:creationId xmlns:a16="http://schemas.microsoft.com/office/drawing/2014/main" id="{ADF4D003-23B3-2245-A0FC-3101599455D8}"/>
              </a:ext>
            </a:extLst>
          </p:cNvPr>
          <p:cNvSpPr txBox="1"/>
          <p:nvPr/>
        </p:nvSpPr>
        <p:spPr>
          <a:xfrm>
            <a:off x="457200" y="4529468"/>
            <a:ext cx="6858000" cy="1455062"/>
          </a:xfrm>
          <a:prstGeom prst="rect">
            <a:avLst/>
          </a:prstGeom>
          <a:noFill/>
        </p:spPr>
        <p:txBody>
          <a:bodyPr wrap="square" lIns="0" tIns="320040" rIns="0" bIns="0" numCol="1" spcCol="457200" rtlCol="0" anchor="t">
            <a:noAutofit/>
          </a:bodyPr>
          <a:lstStyle/>
          <a:p>
            <a:pPr>
              <a:lnSpc>
                <a:spcPct val="113000"/>
              </a:lnSpc>
              <a:spcAft>
                <a:spcPts val="1000"/>
              </a:spcAft>
              <a:defRPr/>
            </a:pPr>
            <a:r>
              <a:rPr kumimoji="0" lang="en-US" sz="1250" b="0" i="0" u="none" strike="noStrike" kern="1200" cap="none" spc="0" normalizeH="0" baseline="0" noProof="0" dirty="0">
                <a:ln>
                  <a:noFill/>
                </a:ln>
                <a:solidFill>
                  <a:srgbClr val="000000"/>
                </a:solidFill>
                <a:effectLst/>
                <a:uLnTx/>
                <a:uFillTx/>
                <a:latin typeface="Arial" panose="020B0604020202020204"/>
                <a:ea typeface="+mn-ea"/>
                <a:cs typeface="+mn-cs"/>
              </a:rPr>
              <a:t>A report from the </a:t>
            </a:r>
            <a:r>
              <a:rPr kumimoji="0" lang="en-US" sz="1250" b="0" i="1" u="none" strike="noStrike" kern="1200" cap="none" spc="0" normalizeH="0" baseline="0" noProof="0" dirty="0">
                <a:ln>
                  <a:noFill/>
                </a:ln>
                <a:solidFill>
                  <a:srgbClr val="000000"/>
                </a:solidFill>
                <a:effectLst/>
                <a:uLnTx/>
                <a:uFillTx/>
                <a:latin typeface="Arial" panose="020B0604020202020204"/>
                <a:ea typeface="+mn-ea"/>
                <a:cs typeface="+mn-cs"/>
              </a:rPr>
              <a:t>National Association of Realtors </a:t>
            </a:r>
            <a:r>
              <a:rPr kumimoji="0" lang="en-US" sz="1250" b="0" i="0" u="none" strike="noStrike" kern="1200" cap="none" spc="0" normalizeH="0" baseline="0" noProof="0" dirty="0">
                <a:ln>
                  <a:noFill/>
                </a:ln>
                <a:solidFill>
                  <a:srgbClr val="000000"/>
                </a:solidFill>
                <a:effectLst/>
                <a:uLnTx/>
                <a:uFillTx/>
                <a:latin typeface="Arial" panose="020B0604020202020204"/>
                <a:ea typeface="+mn-ea"/>
                <a:cs typeface="+mn-cs"/>
              </a:rPr>
              <a:t>(NAR) found two of the most difficult tasks for people who sell their house on their own are </a:t>
            </a:r>
            <a:r>
              <a:rPr kumimoji="0" lang="en-US" sz="1250" b="1" i="0" u="none" strike="noStrike" kern="1200" cap="none" spc="0" normalizeH="0" baseline="0" noProof="0" dirty="0">
                <a:ln>
                  <a:noFill/>
                </a:ln>
                <a:solidFill>
                  <a:srgbClr val="000000"/>
                </a:solidFill>
                <a:effectLst/>
                <a:uLnTx/>
                <a:uFillTx/>
                <a:latin typeface="Arial" panose="020B0604020202020204"/>
                <a:ea typeface="+mn-ea"/>
                <a:cs typeface="+mn-cs"/>
              </a:rPr>
              <a:t>getting the price right </a:t>
            </a:r>
            <a:r>
              <a:rPr kumimoji="0" lang="en-US" sz="1250" b="0" i="0" u="none" strike="noStrike" kern="1200" cap="none" spc="0" normalizeH="0" baseline="0" noProof="0" dirty="0">
                <a:ln>
                  <a:noFill/>
                </a:ln>
                <a:solidFill>
                  <a:srgbClr val="000000"/>
                </a:solidFill>
                <a:effectLst/>
                <a:uLnTx/>
                <a:uFillTx/>
                <a:latin typeface="Arial" panose="020B0604020202020204"/>
                <a:ea typeface="+mn-ea"/>
                <a:cs typeface="+mn-cs"/>
              </a:rPr>
              <a:t>and </a:t>
            </a:r>
            <a:r>
              <a:rPr kumimoji="0" lang="en-US" sz="1250" b="1" i="0" u="none" strike="noStrike" kern="1200" cap="none" spc="0" normalizeH="0" baseline="0" noProof="0" dirty="0">
                <a:ln>
                  <a:noFill/>
                </a:ln>
                <a:solidFill>
                  <a:srgbClr val="000000"/>
                </a:solidFill>
                <a:effectLst/>
                <a:uLnTx/>
                <a:uFillTx/>
                <a:latin typeface="Arial" panose="020B0604020202020204"/>
                <a:ea typeface="+mn-ea"/>
                <a:cs typeface="+mn-cs"/>
              </a:rPr>
              <a:t>understanding and performing paperwork</a:t>
            </a:r>
            <a:r>
              <a:rPr kumimoji="0" lang="en-US" sz="1250" b="0" i="0" u="none" strike="noStrike" kern="1200" cap="none" spc="0" normalizeH="0" baseline="0" noProof="0" dirty="0">
                <a:ln>
                  <a:noFill/>
                </a:ln>
                <a:solidFill>
                  <a:srgbClr val="000000"/>
                </a:solidFill>
                <a:effectLst/>
                <a:uLnTx/>
                <a:uFillTx/>
                <a:latin typeface="Arial" panose="020B0604020202020204"/>
                <a:ea typeface="+mn-ea"/>
                <a:cs typeface="+mn-cs"/>
              </a:rPr>
              <a:t>.</a:t>
            </a:r>
            <a:r>
              <a:rPr lang="en-US" sz="1250" dirty="0">
                <a:solidFill>
                  <a:srgbClr val="000000"/>
                </a:solidFill>
                <a:latin typeface="Arial" panose="020B0604020202020204"/>
              </a:rPr>
              <a:t> </a:t>
            </a:r>
            <a:r>
              <a:rPr kumimoji="0" lang="en-US" sz="1250" b="0" i="0" u="none" strike="noStrike" kern="1200" cap="none" spc="0" normalizeH="0" baseline="0" noProof="0" dirty="0">
                <a:ln>
                  <a:noFill/>
                </a:ln>
                <a:solidFill>
                  <a:srgbClr val="000000"/>
                </a:solidFill>
                <a:effectLst/>
                <a:uLnTx/>
                <a:uFillTx/>
                <a:latin typeface="Arial" panose="020B0604020202020204"/>
                <a:ea typeface="+mn-ea"/>
                <a:cs typeface="+mn-cs"/>
              </a:rPr>
              <a:t>Here are a few of the ways an agent helps with those difficult tasks.</a:t>
            </a:r>
          </a:p>
          <a:p>
            <a:pPr marL="0" marR="0" lvl="0" indent="0" algn="l" defTabSz="457200" rtl="0" eaLnBrk="1" fontAlgn="auto" latinLnBrk="0" hangingPunct="1">
              <a:lnSpc>
                <a:spcPct val="113000"/>
              </a:lnSpc>
              <a:spcBef>
                <a:spcPts val="0"/>
              </a:spcBef>
              <a:spcAft>
                <a:spcPts val="1000"/>
              </a:spcAft>
              <a:buClrTx/>
              <a:buSzTx/>
              <a:buFontTx/>
              <a:buNone/>
              <a:tabLst/>
              <a:defRPr/>
            </a:pPr>
            <a:r>
              <a:rPr lang="en-US" sz="1500" b="1" dirty="0"/>
              <a:t>Getting the Price Right</a:t>
            </a:r>
          </a:p>
          <a:p>
            <a:pPr>
              <a:lnSpc>
                <a:spcPct val="113000"/>
              </a:lnSpc>
              <a:spcAft>
                <a:spcPts val="1000"/>
              </a:spcAft>
            </a:pPr>
            <a:r>
              <a:rPr lang="en-US" sz="1250" b="0" i="0" dirty="0">
                <a:effectLst/>
              </a:rPr>
              <a:t>Setting the right price for your house is important when you’re trying to sell it. If you’re selling your house on your own, you might ask for too much money (overpricing). Alternatively, you might not ask for enough (underpricing). Either misstep can make it hard to sell your house. According to </a:t>
            </a:r>
            <a:r>
              <a:rPr lang="en-US" sz="1250" b="0" i="1" dirty="0">
                <a:effectLst/>
              </a:rPr>
              <a:t>NerdWallet</a:t>
            </a:r>
            <a:r>
              <a:rPr lang="en-US" sz="1250" b="0" i="0" dirty="0">
                <a:effectLst/>
              </a:rPr>
              <a:t>:</a:t>
            </a:r>
          </a:p>
          <a:p>
            <a:pPr marL="457200" lvl="2">
              <a:lnSpc>
                <a:spcPct val="113000"/>
              </a:lnSpc>
              <a:spcAft>
                <a:spcPts val="1000"/>
              </a:spcAft>
            </a:pPr>
            <a:r>
              <a:rPr lang="en-US" sz="1250" i="1" dirty="0">
                <a:solidFill>
                  <a:schemeClr val="bg2"/>
                </a:solidFill>
              </a:rPr>
              <a:t>“When selling a home, first impressions matter. Your house’s market debut is your first chance to attract a buyer and it’s important to get the pricing right. If your home is overpriced, you run the risk of buyers not seeing the listing.</a:t>
            </a:r>
          </a:p>
          <a:p>
            <a:pPr marL="457200" lvl="2">
              <a:lnSpc>
                <a:spcPct val="113000"/>
              </a:lnSpc>
              <a:spcAft>
                <a:spcPts val="1000"/>
              </a:spcAft>
            </a:pPr>
            <a:r>
              <a:rPr lang="en-US" sz="1250" i="1" dirty="0">
                <a:solidFill>
                  <a:schemeClr val="bg2"/>
                </a:solidFill>
              </a:rPr>
              <a:t> . . . But price your house too low and you could end up leaving some serious money on the table. A bargain-basement price could also turn some buyers away, as they may wonder if there are any underlying problems with the house.”</a:t>
            </a:r>
            <a:endParaRPr lang="en-US" sz="1300" dirty="0">
              <a:solidFill>
                <a:srgbClr val="000000"/>
              </a:solidFill>
            </a:endParaRPr>
          </a:p>
          <a:p>
            <a:pPr marL="0" lvl="1">
              <a:lnSpc>
                <a:spcPct val="112999"/>
              </a:lnSpc>
              <a:spcAft>
                <a:spcPts val="1000"/>
              </a:spcAft>
            </a:pPr>
            <a:r>
              <a:rPr lang="en-US" sz="1300" dirty="0">
                <a:solidFill>
                  <a:srgbClr val="000000"/>
                </a:solidFill>
              </a:rPr>
              <a:t>To avoid these problems, team up with a real estate agent. Agents know how to figure out the perfect price because we understand the local housing market. We use that expertise to set a price that matches what buyers are willing to pay, giving your house the best chance to impress from the start.</a:t>
            </a:r>
            <a:endParaRPr lang="en-US" sz="1500" b="1" dirty="0">
              <a:solidFill>
                <a:schemeClr val="tx2"/>
              </a:solidFill>
            </a:endParaRPr>
          </a:p>
          <a:p>
            <a:pPr>
              <a:lnSpc>
                <a:spcPct val="113000"/>
              </a:lnSpc>
              <a:spcAft>
                <a:spcPts val="1000"/>
              </a:spcAft>
              <a:defRPr/>
            </a:pPr>
            <a:endParaRPr lang="en-US" dirty="0">
              <a:ea typeface="+mn-ea"/>
              <a:cs typeface="+mn-cs"/>
            </a:endParaRPr>
          </a:p>
          <a:p>
            <a:pPr marL="0" lvl="1">
              <a:lnSpc>
                <a:spcPct val="113000"/>
              </a:lnSpc>
              <a:spcAft>
                <a:spcPts val="1000"/>
              </a:spcAft>
            </a:pPr>
            <a:endParaRPr lang="en-US" sz="1250" b="0" i="0" dirty="0">
              <a:effectLst/>
            </a:endParaRPr>
          </a:p>
        </p:txBody>
      </p:sp>
      <p:sp>
        <p:nvSpPr>
          <p:cNvPr id="3" name="TextBox 2">
            <a:extLst>
              <a:ext uri="{FF2B5EF4-FFF2-40B4-BE49-F238E27FC236}">
                <a16:creationId xmlns:a16="http://schemas.microsoft.com/office/drawing/2014/main" id="{DC6D895E-D872-A649-8D1F-2C10CFF35718}"/>
              </a:ext>
            </a:extLst>
          </p:cNvPr>
          <p:cNvSpPr txBox="1"/>
          <p:nvPr/>
        </p:nvSpPr>
        <p:spPr>
          <a:xfrm>
            <a:off x="457200" y="3464532"/>
            <a:ext cx="6858000" cy="1455061"/>
          </a:xfrm>
          <a:prstGeom prst="rect">
            <a:avLst/>
          </a:prstGeom>
          <a:noFill/>
        </p:spPr>
        <p:txBody>
          <a:bodyPr wrap="square" lIns="0" tIns="320040" rIns="0" bIns="0" rtlCol="0" anchor="t">
            <a:noAutofit/>
          </a:bodyPr>
          <a:lstStyle/>
          <a:p>
            <a:pPr>
              <a:lnSpc>
                <a:spcPct val="114000"/>
              </a:lnSpc>
              <a:spcAft>
                <a:spcPts val="1000"/>
              </a:spcAft>
            </a:pPr>
            <a:r>
              <a:rPr lang="en-US" sz="1500" i="1" dirty="0">
                <a:solidFill>
                  <a:schemeClr val="bg2"/>
                </a:solidFill>
                <a:latin typeface="Georgia"/>
              </a:rPr>
              <a:t>If you’re thinking about selling your house on your own, called “For Sale by Owner” or FSBO, there are some important things to consider. Going this route means taking on a lot of responsibilities – and that can be quite a headache.</a:t>
            </a:r>
          </a:p>
        </p:txBody>
      </p:sp>
      <p:sp>
        <p:nvSpPr>
          <p:cNvPr id="2" name="Rectangle 1">
            <a:extLst>
              <a:ext uri="{FF2B5EF4-FFF2-40B4-BE49-F238E27FC236}">
                <a16:creationId xmlns:a16="http://schemas.microsoft.com/office/drawing/2014/main" id="{29581441-C7BE-FAC6-D9EC-7B1588D6037F}"/>
              </a:ext>
            </a:extLst>
          </p:cNvPr>
          <p:cNvSpPr/>
          <p:nvPr/>
        </p:nvSpPr>
        <p:spPr>
          <a:xfrm>
            <a:off x="0" y="2017982"/>
            <a:ext cx="7772400" cy="14465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02920" tIns="228600" rIns="502920" bIns="228600" rtlCol="0" anchor="b" anchorCtr="0">
            <a:spAutoFit/>
          </a:bodyPr>
          <a:lstStyle/>
          <a:p>
            <a:pPr lvl="0">
              <a:spcAft>
                <a:spcPts val="1000"/>
              </a:spcAft>
            </a:pPr>
            <a:r>
              <a:rPr lang="en-US" sz="3200">
                <a:solidFill>
                  <a:srgbClr val="FFFFFF"/>
                </a:solidFill>
              </a:rPr>
              <a:t>Working with an Expert Beats</a:t>
            </a:r>
            <a:br>
              <a:rPr lang="en-US" sz="3200">
                <a:solidFill>
                  <a:srgbClr val="FFFFFF"/>
                </a:solidFill>
              </a:rPr>
            </a:br>
            <a:r>
              <a:rPr lang="en-US" sz="3200">
                <a:solidFill>
                  <a:srgbClr val="FFFFFF"/>
                </a:solidFill>
              </a:rPr>
              <a:t>Going Solo</a:t>
            </a:r>
          </a:p>
        </p:txBody>
      </p:sp>
    </p:spTree>
    <p:extLst>
      <p:ext uri="{BB962C8B-B14F-4D97-AF65-F5344CB8AC3E}">
        <p14:creationId xmlns:p14="http://schemas.microsoft.com/office/powerpoint/2010/main" val="2189334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58226C4D-96EC-C348-9451-E15F45B52F37}"/>
              </a:ext>
            </a:extLst>
          </p:cNvPr>
          <p:cNvSpPr>
            <a:spLocks noGrp="1"/>
          </p:cNvSpPr>
          <p:nvPr>
            <p:ph type="sldNum" sz="quarter" idx="12"/>
          </p:nvPr>
        </p:nvSpPr>
        <p:spPr/>
        <p:txBody>
          <a:bodyPr/>
          <a:lstStyle/>
          <a:p>
            <a:fld id="{D9C681BF-E0B0-FE40-97D6-3440D5EE15D9}" type="slidenum">
              <a:rPr lang="en-US" smtClean="0"/>
              <a:pPr/>
              <a:t>17</a:t>
            </a:fld>
            <a:endParaRPr lang="en-US"/>
          </a:p>
        </p:txBody>
      </p:sp>
      <p:sp>
        <p:nvSpPr>
          <p:cNvPr id="6" name="TextBox 5">
            <a:extLst>
              <a:ext uri="{FF2B5EF4-FFF2-40B4-BE49-F238E27FC236}">
                <a16:creationId xmlns:a16="http://schemas.microsoft.com/office/drawing/2014/main" id="{ADF4D003-23B3-2245-A0FC-3101599455D8}"/>
              </a:ext>
            </a:extLst>
          </p:cNvPr>
          <p:cNvSpPr txBox="1"/>
          <p:nvPr/>
        </p:nvSpPr>
        <p:spPr>
          <a:xfrm>
            <a:off x="466739" y="5016235"/>
            <a:ext cx="6860491" cy="3169473"/>
          </a:xfrm>
          <a:prstGeom prst="rect">
            <a:avLst/>
          </a:prstGeom>
          <a:noFill/>
        </p:spPr>
        <p:txBody>
          <a:bodyPr wrap="square" lIns="0" tIns="320040" rIns="0" bIns="0" numCol="1" spcCol="457200" rtlCol="0" anchor="t">
            <a:noAutofit/>
          </a:bodyPr>
          <a:lstStyle/>
          <a:p>
            <a:pPr marL="0" lvl="1">
              <a:lnSpc>
                <a:spcPct val="112999"/>
              </a:lnSpc>
              <a:spcAft>
                <a:spcPts val="1000"/>
              </a:spcAft>
            </a:pPr>
            <a:r>
              <a:rPr lang="en-US" sz="1500" b="1" dirty="0"/>
              <a:t>Understanding and Performing Paperwork</a:t>
            </a:r>
            <a:endParaRPr lang="en-US" sz="1500" b="1" dirty="0">
              <a:cs typeface="Arial"/>
            </a:endParaRPr>
          </a:p>
          <a:p>
            <a:pPr fontAlgn="base">
              <a:lnSpc>
                <a:spcPct val="113000"/>
              </a:lnSpc>
              <a:spcAft>
                <a:spcPts val="1000"/>
              </a:spcAft>
            </a:pPr>
            <a:r>
              <a:rPr lang="en-US" sz="1250" b="0" i="0" dirty="0">
                <a:effectLst/>
              </a:rPr>
              <a:t>Selling a house involves a bunch of paperwork and legal documentation that has to be just right. There are a lot of rules and regulations to follow, making it a bit tricky for homeowners to manage everything on their own. Without a pro by your side, you could end up facing liability risks and legal complications. As an article from </a:t>
            </a:r>
            <a:r>
              <a:rPr lang="en-US" sz="1250" b="0" i="1" dirty="0">
                <a:effectLst/>
              </a:rPr>
              <a:t>First American </a:t>
            </a:r>
            <a:r>
              <a:rPr lang="en-US" sz="1250" b="0" i="0" dirty="0">
                <a:effectLst/>
              </a:rPr>
              <a:t>explains:</a:t>
            </a:r>
          </a:p>
          <a:p>
            <a:pPr lvl="1" fontAlgn="base">
              <a:lnSpc>
                <a:spcPct val="113000"/>
              </a:lnSpc>
              <a:spcAft>
                <a:spcPts val="1000"/>
              </a:spcAft>
            </a:pPr>
            <a:r>
              <a:rPr lang="en-US" sz="1250" b="0" i="1" dirty="0">
                <a:solidFill>
                  <a:schemeClr val="bg2"/>
                </a:solidFill>
                <a:effectLst/>
              </a:rPr>
              <a:t>“To buy or sell a home you need to accurately complete a lot of forms, disclosures, and legal documents. A real estate agent ensures you cross every ‘t’ and dot every ‘</a:t>
            </a:r>
            <a:r>
              <a:rPr lang="en-US" sz="1250" b="0" i="1" dirty="0" err="1">
                <a:solidFill>
                  <a:schemeClr val="bg2"/>
                </a:solidFill>
                <a:effectLst/>
              </a:rPr>
              <a:t>i</a:t>
            </a:r>
            <a:r>
              <a:rPr lang="en-US" sz="1250" b="0" i="1" dirty="0">
                <a:solidFill>
                  <a:schemeClr val="bg2"/>
                </a:solidFill>
                <a:effectLst/>
              </a:rPr>
              <a:t>’ to help you avoid having a transaction fall through and/or prevent a costly mistake.”</a:t>
            </a:r>
            <a:endParaRPr lang="en-US" sz="1250" b="0" i="0" dirty="0">
              <a:effectLst/>
            </a:endParaRPr>
          </a:p>
          <a:p>
            <a:pPr algn="l" fontAlgn="base">
              <a:lnSpc>
                <a:spcPct val="113000"/>
              </a:lnSpc>
              <a:spcAft>
                <a:spcPts val="1000"/>
              </a:spcAft>
            </a:pPr>
            <a:r>
              <a:rPr lang="en-US" sz="1250" b="0" i="0" dirty="0">
                <a:effectLst/>
              </a:rPr>
              <a:t>So, instead of dealing with the growing pile of documents on your own, team up with an agent who can be your advisor</a:t>
            </a:r>
            <a:r>
              <a:rPr lang="en-US" sz="1250" dirty="0"/>
              <a:t> and help </a:t>
            </a:r>
            <a:r>
              <a:rPr lang="en-US" sz="1250" b="0" i="0" dirty="0">
                <a:effectLst/>
              </a:rPr>
              <a:t>you avoid any issues.</a:t>
            </a:r>
            <a:endParaRPr lang="en-US" sz="1500" b="1" dirty="0"/>
          </a:p>
        </p:txBody>
      </p:sp>
      <p:graphicFrame>
        <p:nvGraphicFramePr>
          <p:cNvPr id="11" name="Table 10">
            <a:extLst>
              <a:ext uri="{FF2B5EF4-FFF2-40B4-BE49-F238E27FC236}">
                <a16:creationId xmlns:a16="http://schemas.microsoft.com/office/drawing/2014/main" id="{DB8996C9-8B0D-774F-B0C0-3BEAF9C09D11}"/>
              </a:ext>
            </a:extLst>
          </p:cNvPr>
          <p:cNvGraphicFramePr>
            <a:graphicFrameLocks noGrp="1"/>
          </p:cNvGraphicFramePr>
          <p:nvPr>
            <p:extLst>
              <p:ext uri="{D42A27DB-BD31-4B8C-83A1-F6EECF244321}">
                <p14:modId xmlns:p14="http://schemas.microsoft.com/office/powerpoint/2010/main" val="2909733718"/>
              </p:ext>
            </p:extLst>
          </p:nvPr>
        </p:nvGraphicFramePr>
        <p:xfrm>
          <a:off x="466739" y="8645967"/>
          <a:ext cx="6860491" cy="750697"/>
        </p:xfrm>
        <a:graphic>
          <a:graphicData uri="http://schemas.openxmlformats.org/drawingml/2006/table">
            <a:tbl>
              <a:tblPr firstRow="1" bandRow="1">
                <a:tableStyleId>{5C22544A-7EE6-4342-B048-85BDC9FD1C3A}</a:tableStyleId>
              </a:tblPr>
              <a:tblGrid>
                <a:gridCol w="6860491">
                  <a:extLst>
                    <a:ext uri="{9D8B030D-6E8A-4147-A177-3AD203B41FA5}">
                      <a16:colId xmlns:a16="http://schemas.microsoft.com/office/drawing/2014/main" val="1303912461"/>
                    </a:ext>
                  </a:extLst>
                </a:gridCol>
              </a:tblGrid>
              <a:tr h="0">
                <a:tc>
                  <a:txBody>
                    <a:bodyPr/>
                    <a:lstStyle/>
                    <a:p>
                      <a:pPr>
                        <a:lnSpc>
                          <a:spcPct val="110000"/>
                        </a:lnSpc>
                        <a:spcAft>
                          <a:spcPts val="500"/>
                        </a:spcAft>
                      </a:pPr>
                      <a:r>
                        <a:rPr lang="en-US" sz="1500" dirty="0">
                          <a:solidFill>
                            <a:schemeClr val="accent2"/>
                          </a:solidFill>
                        </a:rPr>
                        <a:t>Bottom Line</a:t>
                      </a:r>
                    </a:p>
                    <a:p>
                      <a:pPr marL="0" marR="0" indent="0" algn="l" defTabSz="777240" rtl="0" eaLnBrk="1" fontAlgn="auto" latinLnBrk="0" hangingPunct="1">
                        <a:lnSpc>
                          <a:spcPct val="110000"/>
                        </a:lnSpc>
                        <a:spcBef>
                          <a:spcPts val="0"/>
                        </a:spcBef>
                        <a:spcAft>
                          <a:spcPts val="500"/>
                        </a:spcAft>
                        <a:buClrTx/>
                        <a:buSzTx/>
                        <a:buFontTx/>
                        <a:buNone/>
                        <a:tabLst/>
                        <a:defRPr/>
                      </a:pPr>
                      <a:r>
                        <a:rPr lang="en-US" sz="1350" b="0" i="1" dirty="0">
                          <a:solidFill>
                            <a:schemeClr val="bg2"/>
                          </a:solidFill>
                          <a:latin typeface="Georgia" panose="02040502050405020303" pitchFamily="18" charset="0"/>
                        </a:rPr>
                        <a:t>Selling your house is a big deal, and it can be complicated. Let’s work together to make the process smooth and free of avoidable stress.</a:t>
                      </a:r>
                    </a:p>
                  </a:txBody>
                  <a:tcPr marL="182880" marR="0" marT="0" marB="0">
                    <a:lnL w="28575" cap="flat" cmpd="sng" algn="ctr">
                      <a:solidFill>
                        <a:schemeClr val="accent2"/>
                      </a:solidFill>
                      <a:prstDash val="sysDot"/>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7170411"/>
                  </a:ext>
                </a:extLst>
              </a:tr>
            </a:tbl>
          </a:graphicData>
        </a:graphic>
      </p:graphicFrame>
      <p:pic>
        <p:nvPicPr>
          <p:cNvPr id="2" name="Picture 1" descr="A group of people sitting at a table looking at a computer&#10;&#10;Description automatically generated">
            <a:extLst>
              <a:ext uri="{FF2B5EF4-FFF2-40B4-BE49-F238E27FC236}">
                <a16:creationId xmlns:a16="http://schemas.microsoft.com/office/drawing/2014/main" id="{D7D076A7-7AFB-D9C3-9106-6A1F841682A2}"/>
              </a:ext>
            </a:extLst>
          </p:cNvPr>
          <p:cNvPicPr>
            <a:picLocks noChangeAspect="1"/>
          </p:cNvPicPr>
          <p:nvPr/>
        </p:nvPicPr>
        <p:blipFill>
          <a:blip r:embed="rId3" cstate="print">
            <a:extLst>
              <a:ext uri="{28A0092B-C50C-407E-A947-70E740481C1C}">
                <a14:useLocalDpi xmlns:a14="http://schemas.microsoft.com/office/drawing/2010/main"/>
              </a:ext>
            </a:extLst>
          </a:blip>
          <a:srcRect l="-139"/>
          <a:stretch/>
        </p:blipFill>
        <p:spPr>
          <a:xfrm>
            <a:off x="0" y="0"/>
            <a:ext cx="7772400" cy="5029200"/>
          </a:xfrm>
          <a:prstGeom prst="rect">
            <a:avLst/>
          </a:prstGeom>
        </p:spPr>
      </p:pic>
    </p:spTree>
    <p:extLst>
      <p:ext uri="{BB962C8B-B14F-4D97-AF65-F5344CB8AC3E}">
        <p14:creationId xmlns:p14="http://schemas.microsoft.com/office/powerpoint/2010/main" val="774843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56A208-F3F0-5B4B-A446-B8CC9C9995BA}"/>
              </a:ext>
            </a:extLst>
          </p:cNvPr>
          <p:cNvSpPr/>
          <p:nvPr/>
        </p:nvSpPr>
        <p:spPr>
          <a:xfrm>
            <a:off x="3747596" y="5419299"/>
            <a:ext cx="242374" cy="369332"/>
          </a:xfrm>
          <a:prstGeom prst="rect">
            <a:avLst/>
          </a:prstGeom>
        </p:spPr>
        <p:txBody>
          <a:bodyPr wrap="square">
            <a:spAutoFit/>
          </a:bodyPr>
          <a:lstStyle/>
          <a:p>
            <a:r>
              <a:rPr lang="en-US">
                <a:solidFill>
                  <a:srgbClr val="000000"/>
                </a:solidFill>
                <a:latin typeface="Times" pitchFamily="2" charset="0"/>
              </a:rPr>
              <a:t> </a:t>
            </a:r>
            <a:endParaRPr lang="en-US"/>
          </a:p>
        </p:txBody>
      </p:sp>
      <p:sp>
        <p:nvSpPr>
          <p:cNvPr id="8" name="Rectangle 7">
            <a:extLst>
              <a:ext uri="{FF2B5EF4-FFF2-40B4-BE49-F238E27FC236}">
                <a16:creationId xmlns:a16="http://schemas.microsoft.com/office/drawing/2014/main" id="{E3F56132-A792-66C9-F18E-4BEA1BDA2A4E}"/>
              </a:ext>
            </a:extLst>
          </p:cNvPr>
          <p:cNvSpPr/>
          <p:nvPr/>
        </p:nvSpPr>
        <p:spPr>
          <a:xfrm>
            <a:off x="0" y="0"/>
            <a:ext cx="7772400" cy="2184400"/>
          </a:xfrm>
          <a:prstGeom prst="rect">
            <a:avLst/>
          </a:prstGeom>
          <a:solidFill>
            <a:schemeClr val="tx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8DA8A10-6850-D3B9-6504-7C036035E07B}"/>
              </a:ext>
            </a:extLst>
          </p:cNvPr>
          <p:cNvSpPr txBox="1"/>
          <p:nvPr/>
        </p:nvSpPr>
        <p:spPr>
          <a:xfrm>
            <a:off x="372533" y="389467"/>
            <a:ext cx="3996267" cy="1846659"/>
          </a:xfrm>
          <a:prstGeom prst="rect">
            <a:avLst/>
          </a:prstGeom>
          <a:noFill/>
        </p:spPr>
        <p:txBody>
          <a:bodyPr wrap="square" rtlCol="0">
            <a:spAutoFit/>
          </a:bodyPr>
          <a:lstStyle/>
          <a:p>
            <a:r>
              <a:rPr lang="en-US" sz="3200" dirty="0">
                <a:solidFill>
                  <a:srgbClr val="FFFFFF"/>
                </a:solidFill>
              </a:rPr>
              <a:t>Key Reasons To Hire a Real Estate Agent When You Sell </a:t>
            </a:r>
          </a:p>
          <a:p>
            <a:endParaRPr lang="en-US" dirty="0"/>
          </a:p>
        </p:txBody>
      </p:sp>
      <p:sp>
        <p:nvSpPr>
          <p:cNvPr id="11" name="TextBox 10">
            <a:extLst>
              <a:ext uri="{FF2B5EF4-FFF2-40B4-BE49-F238E27FC236}">
                <a16:creationId xmlns:a16="http://schemas.microsoft.com/office/drawing/2014/main" id="{3AF76BAE-43D7-BBEF-78B4-B383BDE5BB11}"/>
              </a:ext>
            </a:extLst>
          </p:cNvPr>
          <p:cNvSpPr txBox="1"/>
          <p:nvPr/>
        </p:nvSpPr>
        <p:spPr>
          <a:xfrm>
            <a:off x="4690533" y="575733"/>
            <a:ext cx="2387600" cy="1169551"/>
          </a:xfrm>
          <a:prstGeom prst="rect">
            <a:avLst/>
          </a:prstGeom>
          <a:noFill/>
        </p:spPr>
        <p:txBody>
          <a:bodyPr wrap="square" rtlCol="0">
            <a:spAutoFit/>
          </a:bodyPr>
          <a:lstStyle/>
          <a:p>
            <a:r>
              <a:rPr lang="en-US" sz="1400" i="1">
                <a:solidFill>
                  <a:srgbClr val="FFFFFF"/>
                </a:solidFill>
                <a:latin typeface="Arial" panose="020B0604020202020204" pitchFamily="34" charset="0"/>
                <a:cs typeface="Arial" panose="020B0604020202020204" pitchFamily="34" charset="0"/>
              </a:rPr>
              <a:t>Thinking of buying or selling a home? Here are just a few reasons why you’ll want a trusted real estate professional on your side. </a:t>
            </a:r>
            <a:endParaRPr lang="en-US" sz="1400" i="1">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E5D71FA0-865C-9653-2679-DF3369A48647}"/>
              </a:ext>
            </a:extLst>
          </p:cNvPr>
          <p:cNvSpPr/>
          <p:nvPr/>
        </p:nvSpPr>
        <p:spPr>
          <a:xfrm>
            <a:off x="504613" y="2545080"/>
            <a:ext cx="3335867" cy="219456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BAC6616-EDDA-54CC-59D6-9DA827CEF416}"/>
              </a:ext>
            </a:extLst>
          </p:cNvPr>
          <p:cNvSpPr txBox="1"/>
          <p:nvPr/>
        </p:nvSpPr>
        <p:spPr>
          <a:xfrm>
            <a:off x="883920" y="3683000"/>
            <a:ext cx="2667000" cy="1115690"/>
          </a:xfrm>
          <a:prstGeom prst="rect">
            <a:avLst/>
          </a:prstGeom>
        </p:spPr>
        <p:txBody>
          <a:bodyPr wrap="square" rtlCol="0">
            <a:spAutoFit/>
          </a:bodyPr>
          <a:lstStyle/>
          <a:p>
            <a:pPr algn="ctr"/>
            <a:r>
              <a:rPr lang="en-US" sz="1500" b="1">
                <a:solidFill>
                  <a:schemeClr val="tx2"/>
                </a:solidFill>
              </a:rPr>
              <a:t>Industry Experience</a:t>
            </a:r>
          </a:p>
          <a:p>
            <a:pPr algn="ctr"/>
            <a:r>
              <a:rPr lang="en-US" sz="1250"/>
              <a:t>We’re well versed in the housing market and know the ins and </a:t>
            </a:r>
            <a:br>
              <a:rPr lang="en-US" sz="1250"/>
            </a:br>
            <a:r>
              <a:rPr lang="en-US" sz="1250"/>
              <a:t>outs of the entire process.</a:t>
            </a:r>
          </a:p>
          <a:p>
            <a:endParaRPr lang="en-US" sz="1400"/>
          </a:p>
        </p:txBody>
      </p:sp>
      <p:sp>
        <p:nvSpPr>
          <p:cNvPr id="34" name="Rectangle 33">
            <a:extLst>
              <a:ext uri="{FF2B5EF4-FFF2-40B4-BE49-F238E27FC236}">
                <a16:creationId xmlns:a16="http://schemas.microsoft.com/office/drawing/2014/main" id="{CFE362BD-E790-D15B-F9E0-ADEF9F90CD4F}"/>
              </a:ext>
            </a:extLst>
          </p:cNvPr>
          <p:cNvSpPr/>
          <p:nvPr/>
        </p:nvSpPr>
        <p:spPr>
          <a:xfrm>
            <a:off x="504613" y="4846320"/>
            <a:ext cx="3335867" cy="219456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2BB97B9-91C2-6367-F5D5-56B82B6C076E}"/>
              </a:ext>
            </a:extLst>
          </p:cNvPr>
          <p:cNvSpPr/>
          <p:nvPr/>
        </p:nvSpPr>
        <p:spPr>
          <a:xfrm>
            <a:off x="504613" y="7147560"/>
            <a:ext cx="3335867" cy="219456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descr="A head with a light bulb and a light bulb&#10;&#10;Description automatically generated">
            <a:extLst>
              <a:ext uri="{FF2B5EF4-FFF2-40B4-BE49-F238E27FC236}">
                <a16:creationId xmlns:a16="http://schemas.microsoft.com/office/drawing/2014/main" id="{E844DCDE-5EB9-2A09-AF8C-37B4A3EAFA9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13560" y="2697480"/>
            <a:ext cx="800547" cy="868679"/>
          </a:xfrm>
          <a:prstGeom prst="rect">
            <a:avLst/>
          </a:prstGeom>
        </p:spPr>
      </p:pic>
      <p:sp>
        <p:nvSpPr>
          <p:cNvPr id="43" name="TextBox 42">
            <a:extLst>
              <a:ext uri="{FF2B5EF4-FFF2-40B4-BE49-F238E27FC236}">
                <a16:creationId xmlns:a16="http://schemas.microsoft.com/office/drawing/2014/main" id="{435A4873-B2D5-201D-D435-E344792EC9C9}"/>
              </a:ext>
            </a:extLst>
          </p:cNvPr>
          <p:cNvSpPr txBox="1"/>
          <p:nvPr/>
        </p:nvSpPr>
        <p:spPr>
          <a:xfrm>
            <a:off x="914400" y="5892800"/>
            <a:ext cx="2697480" cy="1308050"/>
          </a:xfrm>
          <a:prstGeom prst="rect">
            <a:avLst/>
          </a:prstGeom>
        </p:spPr>
        <p:txBody>
          <a:bodyPr wrap="square" rtlCol="0">
            <a:spAutoFit/>
          </a:bodyPr>
          <a:lstStyle/>
          <a:p>
            <a:pPr algn="ctr"/>
            <a:r>
              <a:rPr lang="en-US" sz="1500" b="1">
                <a:solidFill>
                  <a:schemeClr val="tx2"/>
                </a:solidFill>
              </a:rPr>
              <a:t>Pricing and Market Value</a:t>
            </a:r>
          </a:p>
          <a:p>
            <a:pPr algn="ctr"/>
            <a:r>
              <a:rPr lang="en-US" sz="1250"/>
              <a:t>We help you understand today’s real estate values when setting the price of a listing or making an offer to purchase your next home.</a:t>
            </a:r>
          </a:p>
          <a:p>
            <a:endParaRPr lang="en-US" sz="1400"/>
          </a:p>
        </p:txBody>
      </p:sp>
      <p:pic>
        <p:nvPicPr>
          <p:cNvPr id="45" name="Picture 44" descr="A house with a price tag&#10;&#10;Description automatically generated">
            <a:extLst>
              <a:ext uri="{FF2B5EF4-FFF2-40B4-BE49-F238E27FC236}">
                <a16:creationId xmlns:a16="http://schemas.microsoft.com/office/drawing/2014/main" id="{1209803B-332F-2B0F-5E6B-D9AE4FD34DA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341120" y="4961608"/>
            <a:ext cx="1493520" cy="861531"/>
          </a:xfrm>
          <a:prstGeom prst="rect">
            <a:avLst/>
          </a:prstGeom>
        </p:spPr>
      </p:pic>
      <p:sp>
        <p:nvSpPr>
          <p:cNvPr id="50" name="TextBox 49">
            <a:extLst>
              <a:ext uri="{FF2B5EF4-FFF2-40B4-BE49-F238E27FC236}">
                <a16:creationId xmlns:a16="http://schemas.microsoft.com/office/drawing/2014/main" id="{473B4DE2-08EB-05C1-B253-8C1CFB5261E8}"/>
              </a:ext>
            </a:extLst>
          </p:cNvPr>
          <p:cNvSpPr txBox="1"/>
          <p:nvPr/>
        </p:nvSpPr>
        <p:spPr>
          <a:xfrm>
            <a:off x="640080" y="8483600"/>
            <a:ext cx="3048000" cy="923330"/>
          </a:xfrm>
          <a:prstGeom prst="rect">
            <a:avLst/>
          </a:prstGeom>
        </p:spPr>
        <p:txBody>
          <a:bodyPr wrap="square" rtlCol="0">
            <a:spAutoFit/>
          </a:bodyPr>
          <a:lstStyle/>
          <a:p>
            <a:pPr algn="ctr"/>
            <a:r>
              <a:rPr lang="en-US" sz="1500" b="1">
                <a:solidFill>
                  <a:schemeClr val="tx2"/>
                </a:solidFill>
              </a:rPr>
              <a:t>Marketing and Exposure</a:t>
            </a:r>
          </a:p>
          <a:p>
            <a:pPr algn="ctr"/>
            <a:r>
              <a:rPr lang="en-US" sz="1250"/>
              <a:t>We have effective marketing tools and networks to attract more buyers.</a:t>
            </a:r>
          </a:p>
          <a:p>
            <a:endParaRPr lang="en-US" sz="1400"/>
          </a:p>
        </p:txBody>
      </p:sp>
      <p:sp>
        <p:nvSpPr>
          <p:cNvPr id="36" name="Rectangle 35">
            <a:extLst>
              <a:ext uri="{FF2B5EF4-FFF2-40B4-BE49-F238E27FC236}">
                <a16:creationId xmlns:a16="http://schemas.microsoft.com/office/drawing/2014/main" id="{629B92E1-2E8A-A621-7814-2E1E9010373C}"/>
              </a:ext>
            </a:extLst>
          </p:cNvPr>
          <p:cNvSpPr/>
          <p:nvPr/>
        </p:nvSpPr>
        <p:spPr>
          <a:xfrm>
            <a:off x="3948853" y="2545080"/>
            <a:ext cx="3335867" cy="219456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5246F904-25BD-1081-BEBE-DD66E12BF88F}"/>
              </a:ext>
            </a:extLst>
          </p:cNvPr>
          <p:cNvSpPr/>
          <p:nvPr/>
        </p:nvSpPr>
        <p:spPr>
          <a:xfrm>
            <a:off x="3948853" y="4846320"/>
            <a:ext cx="3335867" cy="219456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4196A92-9E96-7D91-716B-5356E71F056F}"/>
              </a:ext>
            </a:extLst>
          </p:cNvPr>
          <p:cNvSpPr/>
          <p:nvPr/>
        </p:nvSpPr>
        <p:spPr>
          <a:xfrm>
            <a:off x="3948853" y="7147560"/>
            <a:ext cx="3335867" cy="219456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624CB9E-481B-F5CC-02D1-3EDBC77609A4}"/>
              </a:ext>
            </a:extLst>
          </p:cNvPr>
          <p:cNvSpPr txBox="1"/>
          <p:nvPr/>
        </p:nvSpPr>
        <p:spPr>
          <a:xfrm>
            <a:off x="4168986" y="3690385"/>
            <a:ext cx="2895600" cy="900246"/>
          </a:xfrm>
          <a:prstGeom prst="rect">
            <a:avLst/>
          </a:prstGeom>
          <a:noFill/>
        </p:spPr>
        <p:txBody>
          <a:bodyPr wrap="square" rtlCol="0">
            <a:spAutoFit/>
          </a:bodyPr>
          <a:lstStyle/>
          <a:p>
            <a:pPr algn="ctr"/>
            <a:r>
              <a:rPr lang="en-US" sz="1500" b="1" dirty="0">
                <a:solidFill>
                  <a:schemeClr val="tx2"/>
                </a:solidFill>
              </a:rPr>
              <a:t>Expert Insights</a:t>
            </a:r>
          </a:p>
          <a:p>
            <a:pPr algn="ctr"/>
            <a:r>
              <a:rPr lang="en-US" sz="1250" dirty="0"/>
              <a:t>We simply and effectively explain today’s market conditions and </a:t>
            </a:r>
            <a:br>
              <a:rPr lang="en-US" sz="1250" dirty="0"/>
            </a:br>
            <a:r>
              <a:rPr lang="en-US" sz="1250" dirty="0"/>
              <a:t>what they mean for you.</a:t>
            </a:r>
          </a:p>
        </p:txBody>
      </p:sp>
      <p:pic>
        <p:nvPicPr>
          <p:cNvPr id="42" name="Picture 41" descr="A group of blue and orange bars&#10;&#10;Description automatically generated">
            <a:extLst>
              <a:ext uri="{FF2B5EF4-FFF2-40B4-BE49-F238E27FC236}">
                <a16:creationId xmlns:a16="http://schemas.microsoft.com/office/drawing/2014/main" id="{5B060418-88F6-E4BA-2F40-313CB1B345F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083386" y="2731287"/>
            <a:ext cx="1066800" cy="848932"/>
          </a:xfrm>
          <a:prstGeom prst="rect">
            <a:avLst/>
          </a:prstGeom>
        </p:spPr>
      </p:pic>
      <p:sp>
        <p:nvSpPr>
          <p:cNvPr id="46" name="TextBox 45">
            <a:extLst>
              <a:ext uri="{FF2B5EF4-FFF2-40B4-BE49-F238E27FC236}">
                <a16:creationId xmlns:a16="http://schemas.microsoft.com/office/drawing/2014/main" id="{B514314D-F04B-2155-2883-D1240B4175B8}"/>
              </a:ext>
            </a:extLst>
          </p:cNvPr>
          <p:cNvSpPr txBox="1"/>
          <p:nvPr/>
        </p:nvSpPr>
        <p:spPr>
          <a:xfrm>
            <a:off x="4176606" y="5892800"/>
            <a:ext cx="2880360" cy="1115690"/>
          </a:xfrm>
          <a:prstGeom prst="rect">
            <a:avLst/>
          </a:prstGeom>
        </p:spPr>
        <p:txBody>
          <a:bodyPr wrap="square" rtlCol="0">
            <a:spAutoFit/>
          </a:bodyPr>
          <a:lstStyle/>
          <a:p>
            <a:pPr algn="ctr"/>
            <a:r>
              <a:rPr lang="en-US" sz="1500" b="1">
                <a:solidFill>
                  <a:schemeClr val="tx2"/>
                </a:solidFill>
              </a:rPr>
              <a:t>Contracts and Fine Print</a:t>
            </a:r>
          </a:p>
          <a:p>
            <a:pPr algn="ctr"/>
            <a:r>
              <a:rPr lang="en-US" sz="1250"/>
              <a:t>We help with all the disclosures and documents necessary in today’s heavily regulated environment.</a:t>
            </a:r>
          </a:p>
          <a:p>
            <a:pPr algn="ctr"/>
            <a:endParaRPr lang="en-US" sz="1400"/>
          </a:p>
        </p:txBody>
      </p:sp>
      <p:pic>
        <p:nvPicPr>
          <p:cNvPr id="49" name="Picture 48" descr="A blue and white document with a signature&#10;&#10;Description automatically generated">
            <a:extLst>
              <a:ext uri="{FF2B5EF4-FFF2-40B4-BE49-F238E27FC236}">
                <a16:creationId xmlns:a16="http://schemas.microsoft.com/office/drawing/2014/main" id="{067450E8-8FD2-63FB-8C90-081854398B1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246274" y="5013960"/>
            <a:ext cx="741025" cy="816610"/>
          </a:xfrm>
          <a:prstGeom prst="rect">
            <a:avLst/>
          </a:prstGeom>
        </p:spPr>
      </p:pic>
      <p:sp>
        <p:nvSpPr>
          <p:cNvPr id="51" name="TextBox 50">
            <a:extLst>
              <a:ext uri="{FF2B5EF4-FFF2-40B4-BE49-F238E27FC236}">
                <a16:creationId xmlns:a16="http://schemas.microsoft.com/office/drawing/2014/main" id="{CBBDC363-F395-023B-E76A-4A969DAF41AD}"/>
              </a:ext>
            </a:extLst>
          </p:cNvPr>
          <p:cNvSpPr txBox="1"/>
          <p:nvPr/>
        </p:nvSpPr>
        <p:spPr>
          <a:xfrm>
            <a:off x="3955626" y="8483600"/>
            <a:ext cx="3298614" cy="923330"/>
          </a:xfrm>
          <a:prstGeom prst="rect">
            <a:avLst/>
          </a:prstGeom>
        </p:spPr>
        <p:txBody>
          <a:bodyPr wrap="square" rtlCol="0">
            <a:spAutoFit/>
          </a:bodyPr>
          <a:lstStyle/>
          <a:p>
            <a:pPr algn="ctr"/>
            <a:r>
              <a:rPr lang="en-US" sz="1500" b="1">
                <a:solidFill>
                  <a:schemeClr val="tx2"/>
                </a:solidFill>
              </a:rPr>
              <a:t>Negotiation Experience</a:t>
            </a:r>
          </a:p>
          <a:p>
            <a:pPr algn="ctr"/>
            <a:r>
              <a:rPr lang="en-US" sz="1250"/>
              <a:t>We act as a buffer in negotiations with all parties throughout the entire transaction. </a:t>
            </a:r>
          </a:p>
          <a:p>
            <a:pPr algn="ctr"/>
            <a:endParaRPr lang="en-US" sz="1400"/>
          </a:p>
        </p:txBody>
      </p:sp>
      <p:pic>
        <p:nvPicPr>
          <p:cNvPr id="54" name="Picture 53" descr="A handshake with a check mark and a circle&#10;&#10;Description automatically generated">
            <a:extLst>
              <a:ext uri="{FF2B5EF4-FFF2-40B4-BE49-F238E27FC236}">
                <a16:creationId xmlns:a16="http://schemas.microsoft.com/office/drawing/2014/main" id="{1EAE8012-CF1A-B01F-AF0E-BDC28957D37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090160" y="7330440"/>
            <a:ext cx="982073" cy="1038859"/>
          </a:xfrm>
          <a:prstGeom prst="rect">
            <a:avLst/>
          </a:prstGeom>
        </p:spPr>
      </p:pic>
      <p:pic>
        <p:nvPicPr>
          <p:cNvPr id="56" name="Picture 55" descr="A group of icons on a black background&#10;&#10;Description automatically generated">
            <a:extLst>
              <a:ext uri="{FF2B5EF4-FFF2-40B4-BE49-F238E27FC236}">
                <a16:creationId xmlns:a16="http://schemas.microsoft.com/office/drawing/2014/main" id="{52CA6F95-90D8-AC74-2985-F68B8170B982}"/>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539240" y="7360920"/>
            <a:ext cx="1231521" cy="1025140"/>
          </a:xfrm>
          <a:prstGeom prst="rect">
            <a:avLst/>
          </a:prstGeom>
        </p:spPr>
      </p:pic>
      <p:sp>
        <p:nvSpPr>
          <p:cNvPr id="3" name="Slide Number Placeholder 13">
            <a:extLst>
              <a:ext uri="{FF2B5EF4-FFF2-40B4-BE49-F238E27FC236}">
                <a16:creationId xmlns:a16="http://schemas.microsoft.com/office/drawing/2014/main" id="{B70E6B3C-9C07-4BAC-2EDA-62102D24F178}"/>
              </a:ext>
            </a:extLst>
          </p:cNvPr>
          <p:cNvSpPr>
            <a:spLocks noGrp="1"/>
          </p:cNvSpPr>
          <p:nvPr>
            <p:ph type="sldNum" sz="quarter" idx="12"/>
          </p:nvPr>
        </p:nvSpPr>
        <p:spPr>
          <a:xfrm>
            <a:off x="3443991" y="9372600"/>
            <a:ext cx="884419" cy="685801"/>
          </a:xfrm>
        </p:spPr>
        <p:txBody>
          <a:bodyPr/>
          <a:lstStyle/>
          <a:p>
            <a:fld id="{D9C681BF-E0B0-FE40-97D6-3440D5EE15D9}" type="slidenum">
              <a:rPr lang="en-US" dirty="0" smtClean="0"/>
              <a:pPr/>
              <a:t>18</a:t>
            </a:fld>
            <a:endParaRPr lang="en-US"/>
          </a:p>
        </p:txBody>
      </p:sp>
    </p:spTree>
    <p:extLst>
      <p:ext uri="{BB962C8B-B14F-4D97-AF65-F5344CB8AC3E}">
        <p14:creationId xmlns:p14="http://schemas.microsoft.com/office/powerpoint/2010/main" val="2562405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using a computer&#10;&#10;Description automatically generated">
            <a:extLst>
              <a:ext uri="{FF2B5EF4-FFF2-40B4-BE49-F238E27FC236}">
                <a16:creationId xmlns:a16="http://schemas.microsoft.com/office/drawing/2014/main" id="{778AA0F4-CA9E-A054-F819-FABBBC71D64C}"/>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 y="0"/>
            <a:ext cx="7772401" cy="10058400"/>
          </a:xfrm>
          <a:prstGeom prst="rect">
            <a:avLst/>
          </a:prstGeom>
        </p:spPr>
      </p:pic>
      <p:sp>
        <p:nvSpPr>
          <p:cNvPr id="9" name="Rectangle 8">
            <a:extLst>
              <a:ext uri="{FF2B5EF4-FFF2-40B4-BE49-F238E27FC236}">
                <a16:creationId xmlns:a16="http://schemas.microsoft.com/office/drawing/2014/main" id="{42F93B77-6213-6742-AD56-7CF710284085}"/>
              </a:ext>
            </a:extLst>
          </p:cNvPr>
          <p:cNvSpPr/>
          <p:nvPr/>
        </p:nvSpPr>
        <p:spPr>
          <a:xfrm>
            <a:off x="-1" y="0"/>
            <a:ext cx="7772401" cy="4235116"/>
          </a:xfrm>
          <a:prstGeom prst="rect">
            <a:avLst/>
          </a:prstGeom>
          <a:gradFill flip="none" rotWithShape="1">
            <a:gsLst>
              <a:gs pos="49500">
                <a:srgbClr val="FFFFFF">
                  <a:alpha val="80000"/>
                </a:srgbClr>
              </a:gs>
              <a:gs pos="0">
                <a:schemeClr val="bg1"/>
              </a:gs>
              <a:gs pos="99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5E4AD5E-68A0-D147-97E3-D74099CB30F1}"/>
              </a:ext>
            </a:extLst>
          </p:cNvPr>
          <p:cNvSpPr txBox="1"/>
          <p:nvPr/>
        </p:nvSpPr>
        <p:spPr>
          <a:xfrm>
            <a:off x="473764" y="622736"/>
            <a:ext cx="6858000" cy="3272691"/>
          </a:xfrm>
          <a:prstGeom prst="rect">
            <a:avLst/>
          </a:prstGeom>
          <a:noFill/>
        </p:spPr>
        <p:txBody>
          <a:bodyPr wrap="square" lIns="0" tIns="0" rIns="0" bIns="0" rtlCol="0" anchor="t">
            <a:spAutoFit/>
          </a:bodyPr>
          <a:lstStyle/>
          <a:p>
            <a:pPr>
              <a:spcAft>
                <a:spcPts val="2000"/>
              </a:spcAft>
            </a:pPr>
            <a:r>
              <a:rPr lang="en-US" sz="2600" i="1" dirty="0">
                <a:solidFill>
                  <a:srgbClr val="000000"/>
                </a:solidFill>
                <a:latin typeface="Georgia"/>
                <a:ea typeface="+mn-lt"/>
                <a:cs typeface="+mn-lt"/>
              </a:rPr>
              <a:t>Agents have the know-how and expertise to set the ideal price for a quicker sale, prep, list, and market your home properly, represent your best interest in negotiations with the buyer, and handle the legal matters and fine print involved with a real estate contract and completed transaction.</a:t>
            </a:r>
            <a:endParaRPr lang="en-US" dirty="0"/>
          </a:p>
          <a:p>
            <a:pPr>
              <a:spcAft>
                <a:spcPts val="2000"/>
              </a:spcAft>
            </a:pPr>
            <a:r>
              <a:rPr lang="en-US" sz="1400" dirty="0">
                <a:latin typeface="Arial"/>
                <a:cs typeface="Arial"/>
              </a:rPr>
              <a:t>- </a:t>
            </a:r>
            <a:r>
              <a:rPr lang="en-US" sz="1400" i="1" dirty="0">
                <a:latin typeface="Arial"/>
                <a:cs typeface="Arial"/>
              </a:rPr>
              <a:t>The Mortgage Reports</a:t>
            </a:r>
          </a:p>
        </p:txBody>
      </p:sp>
      <p:sp>
        <p:nvSpPr>
          <p:cNvPr id="5" name="Slide Number Placeholder 13">
            <a:extLst>
              <a:ext uri="{FF2B5EF4-FFF2-40B4-BE49-F238E27FC236}">
                <a16:creationId xmlns:a16="http://schemas.microsoft.com/office/drawing/2014/main" id="{8C85B631-98E2-FDD6-00FE-6C7A4D9F50F4}"/>
              </a:ext>
            </a:extLst>
          </p:cNvPr>
          <p:cNvSpPr>
            <a:spLocks noGrp="1"/>
          </p:cNvSpPr>
          <p:nvPr>
            <p:ph type="sldNum" sz="quarter" idx="12"/>
          </p:nvPr>
        </p:nvSpPr>
        <p:spPr>
          <a:xfrm>
            <a:off x="3443991" y="9372600"/>
            <a:ext cx="884419" cy="685801"/>
          </a:xfrm>
        </p:spPr>
        <p:txBody>
          <a:bodyPr/>
          <a:lstStyle/>
          <a:p>
            <a:fld id="{D9C681BF-E0B0-FE40-97D6-3440D5EE15D9}" type="slidenum">
              <a:rPr lang="en-US" smtClean="0"/>
              <a:pPr/>
              <a:t>19</a:t>
            </a:fld>
            <a:endParaRPr lang="en-US"/>
          </a:p>
        </p:txBody>
      </p:sp>
    </p:spTree>
    <p:extLst>
      <p:ext uri="{BB962C8B-B14F-4D97-AF65-F5344CB8AC3E}">
        <p14:creationId xmlns:p14="http://schemas.microsoft.com/office/powerpoint/2010/main" val="2477650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up of hot chocolate with marshmallows and small houses&#10;&#10;Description automatically generated">
            <a:extLst>
              <a:ext uri="{FF2B5EF4-FFF2-40B4-BE49-F238E27FC236}">
                <a16:creationId xmlns:a16="http://schemas.microsoft.com/office/drawing/2014/main" id="{6D3CD332-6CE3-1597-FD0F-AF1B6DF21892}"/>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0" y="0"/>
            <a:ext cx="2578101" cy="10058400"/>
          </a:xfrm>
          <a:prstGeom prst="rect">
            <a:avLst/>
          </a:prstGeom>
        </p:spPr>
      </p:pic>
      <p:sp>
        <p:nvSpPr>
          <p:cNvPr id="3" name="Text Placeholder 2">
            <a:extLst>
              <a:ext uri="{FF2B5EF4-FFF2-40B4-BE49-F238E27FC236}">
                <a16:creationId xmlns:a16="http://schemas.microsoft.com/office/drawing/2014/main" id="{198EF251-1166-A0AE-F52C-36BFCD3C58B4}"/>
              </a:ext>
            </a:extLst>
          </p:cNvPr>
          <p:cNvSpPr txBox="1">
            <a:spLocks/>
          </p:cNvSpPr>
          <p:nvPr/>
        </p:nvSpPr>
        <p:spPr>
          <a:xfrm>
            <a:off x="3048000" y="0"/>
            <a:ext cx="3581400" cy="10058400"/>
          </a:xfrm>
          <a:prstGeom prst="rect">
            <a:avLst/>
          </a:prstGeom>
        </p:spPr>
        <p:txBody>
          <a:bodyPr lIns="0" tIns="0" rIns="0" bIns="0" anchor="ctr">
            <a:norm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spcAft>
                <a:spcPts val="1000"/>
              </a:spcAft>
              <a:buNone/>
            </a:pPr>
            <a:r>
              <a:rPr lang="en-US" sz="3200" dirty="0"/>
              <a:t>Table of Contents</a:t>
            </a:r>
          </a:p>
          <a:p>
            <a:pPr marL="411480" indent="-411480" defTabSz="909619">
              <a:lnSpc>
                <a:spcPct val="114000"/>
              </a:lnSpc>
              <a:spcBef>
                <a:spcPts val="1500"/>
              </a:spcBef>
              <a:buNone/>
              <a:defRPr/>
            </a:pPr>
            <a:r>
              <a:rPr lang="en-US" sz="1600" b="1" dirty="0">
                <a:ea typeface="Helvetica Neue" panose="02000503000000020004" pitchFamily="2" charset="0"/>
              </a:rPr>
              <a:t>3</a:t>
            </a:r>
            <a:r>
              <a:rPr lang="en-US" sz="1600" b="1" dirty="0">
                <a:solidFill>
                  <a:prstClr val="black"/>
                </a:solidFill>
                <a:ea typeface="Helvetica Neue" panose="02000503000000020004" pitchFamily="2" charset="0"/>
              </a:rPr>
              <a:t>	</a:t>
            </a:r>
            <a:r>
              <a:rPr lang="en-US" sz="1600" dirty="0">
                <a:solidFill>
                  <a:prstClr val="black"/>
                </a:solidFill>
                <a:ea typeface="Helvetica Neue" panose="02000503000000020004" pitchFamily="2" charset="0"/>
              </a:rPr>
              <a:t>Q</a:t>
            </a:r>
            <a:r>
              <a:rPr lang="en-US" sz="1600" dirty="0">
                <a:ea typeface="Helvetica Neue" panose="02000503000000020004" pitchFamily="2" charset="0"/>
              </a:rPr>
              <a:t>uestions You May Have About Selling Your House</a:t>
            </a:r>
            <a:endParaRPr lang="en-US" sz="1600" dirty="0">
              <a:solidFill>
                <a:prstClr val="black"/>
              </a:solidFill>
              <a:ea typeface="Helvetica Neue" panose="02000503000000020004" pitchFamily="2" charset="0"/>
            </a:endParaRPr>
          </a:p>
          <a:p>
            <a:pPr marL="411480" indent="-411480" defTabSz="909619">
              <a:lnSpc>
                <a:spcPct val="113999"/>
              </a:lnSpc>
              <a:spcBef>
                <a:spcPts val="1500"/>
              </a:spcBef>
              <a:buNone/>
              <a:defRPr/>
            </a:pPr>
            <a:r>
              <a:rPr lang="en-US" sz="1600" b="1" dirty="0">
                <a:ea typeface="+mn-lt"/>
                <a:cs typeface="+mn-lt"/>
              </a:rPr>
              <a:t>6</a:t>
            </a:r>
            <a:r>
              <a:rPr lang="en-US" sz="1600" b="1" dirty="0">
                <a:solidFill>
                  <a:schemeClr val="tx2"/>
                </a:solidFill>
                <a:ea typeface="+mn-lt"/>
                <a:cs typeface="+mn-lt"/>
              </a:rPr>
              <a:t>	</a:t>
            </a:r>
            <a:r>
              <a:rPr lang="en-US" sz="1600" dirty="0">
                <a:solidFill>
                  <a:prstClr val="black"/>
                </a:solidFill>
                <a:ea typeface="Helvetica Neue" panose="02000503000000020004" pitchFamily="2" charset="0"/>
              </a:rPr>
              <a:t>How Long Will It Take To Sell </a:t>
            </a:r>
            <a:br>
              <a:rPr lang="en-US" sz="1600" dirty="0">
                <a:solidFill>
                  <a:prstClr val="black"/>
                </a:solidFill>
                <a:ea typeface="Helvetica Neue" panose="02000503000000020004" pitchFamily="2" charset="0"/>
              </a:rPr>
            </a:br>
            <a:r>
              <a:rPr lang="en-US" sz="1600" dirty="0">
                <a:solidFill>
                  <a:prstClr val="black"/>
                </a:solidFill>
                <a:ea typeface="Helvetica Neue" panose="02000503000000020004" pitchFamily="2" charset="0"/>
              </a:rPr>
              <a:t>My House?</a:t>
            </a:r>
            <a:endParaRPr lang="en-US" sz="1600" dirty="0">
              <a:ea typeface="Helvetica Neue" panose="02000503000000020004" pitchFamily="2" charset="0"/>
            </a:endParaRPr>
          </a:p>
          <a:p>
            <a:pPr marL="411480" indent="-411480" defTabSz="909619">
              <a:lnSpc>
                <a:spcPct val="113999"/>
              </a:lnSpc>
              <a:spcBef>
                <a:spcPts val="1500"/>
              </a:spcBef>
              <a:buNone/>
              <a:defRPr/>
            </a:pPr>
            <a:r>
              <a:rPr lang="en-US" sz="1600" b="1" dirty="0">
                <a:ea typeface="Helvetica Neue" panose="02000503000000020004" pitchFamily="2" charset="0"/>
              </a:rPr>
              <a:t>8 </a:t>
            </a:r>
            <a:r>
              <a:rPr lang="en-US" sz="1600" b="1" dirty="0">
                <a:solidFill>
                  <a:schemeClr val="tx2"/>
                </a:solidFill>
                <a:ea typeface="Helvetica Neue" panose="02000503000000020004" pitchFamily="2" charset="0"/>
              </a:rPr>
              <a:t>	</a:t>
            </a:r>
            <a:r>
              <a:rPr lang="en-US" sz="1600" dirty="0">
                <a:solidFill>
                  <a:srgbClr val="000000"/>
                </a:solidFill>
                <a:ea typeface="Helvetica Neue" panose="02000503000000020004" pitchFamily="2" charset="0"/>
              </a:rPr>
              <a:t>What To Expect from Mortgage Rates and Home Prices in 2025</a:t>
            </a:r>
            <a:endParaRPr lang="en-US" sz="1600" dirty="0">
              <a:ea typeface="Helvetica Neue" panose="02000503000000020004" pitchFamily="2" charset="0"/>
              <a:cs typeface="Arial"/>
            </a:endParaRPr>
          </a:p>
          <a:p>
            <a:pPr marL="411480" indent="-411480" defTabSz="909619">
              <a:lnSpc>
                <a:spcPct val="113999"/>
              </a:lnSpc>
              <a:spcBef>
                <a:spcPts val="1500"/>
              </a:spcBef>
              <a:buNone/>
              <a:defRPr/>
            </a:pPr>
            <a:r>
              <a:rPr lang="en-US" sz="1600" b="1" dirty="0">
                <a:ea typeface="Helvetica Neue" panose="02000503000000020004" pitchFamily="2" charset="0"/>
              </a:rPr>
              <a:t>10</a:t>
            </a:r>
            <a:r>
              <a:rPr lang="en-US" sz="1600" b="1" dirty="0">
                <a:solidFill>
                  <a:schemeClr val="tx2"/>
                </a:solidFill>
                <a:ea typeface="Helvetica Neue" panose="02000503000000020004" pitchFamily="2" charset="0"/>
              </a:rPr>
              <a:t>	</a:t>
            </a:r>
            <a:r>
              <a:rPr lang="en-US" sz="1600" dirty="0">
                <a:ea typeface="Helvetica Neue" panose="02000503000000020004" pitchFamily="2" charset="0"/>
              </a:rPr>
              <a:t>Homeowners Gained an Average of $28K in Equity over the </a:t>
            </a:r>
            <a:br>
              <a:rPr lang="en-US" sz="1600" dirty="0">
                <a:ea typeface="Helvetica Neue" panose="02000503000000020004" pitchFamily="2" charset="0"/>
              </a:rPr>
            </a:br>
            <a:r>
              <a:rPr lang="en-US" sz="1600" dirty="0">
                <a:ea typeface="Helvetica Neue" panose="02000503000000020004" pitchFamily="2" charset="0"/>
              </a:rPr>
              <a:t>Past Year</a:t>
            </a:r>
            <a:endParaRPr lang="en-US" sz="1600" dirty="0">
              <a:ea typeface="Helvetica Neue" panose="02000503000000020004" pitchFamily="2" charset="0"/>
              <a:cs typeface="Arial"/>
            </a:endParaRPr>
          </a:p>
          <a:p>
            <a:pPr marL="419100" indent="-419100" defTabSz="909619">
              <a:lnSpc>
                <a:spcPct val="113999"/>
              </a:lnSpc>
              <a:spcBef>
                <a:spcPts val="1500"/>
              </a:spcBef>
              <a:buNone/>
              <a:defRPr/>
            </a:pPr>
            <a:r>
              <a:rPr lang="en-US" sz="1600" b="1" dirty="0">
                <a:ea typeface="Helvetica Neue" panose="02000503000000020004" pitchFamily="2" charset="0"/>
              </a:rPr>
              <a:t>13</a:t>
            </a:r>
            <a:r>
              <a:rPr lang="en-US" sz="1600" b="1" dirty="0">
                <a:solidFill>
                  <a:schemeClr val="tx2"/>
                </a:solidFill>
                <a:ea typeface="Helvetica Neue" panose="02000503000000020004" pitchFamily="2" charset="0"/>
              </a:rPr>
              <a:t>	</a:t>
            </a:r>
            <a:r>
              <a:rPr lang="en-US" sz="1600" dirty="0">
                <a:ea typeface="Helvetica Neue" panose="02000503000000020004" pitchFamily="2" charset="0"/>
              </a:rPr>
              <a:t>The Biggest Mistakes Sellers Are Making Right Now</a:t>
            </a:r>
          </a:p>
          <a:p>
            <a:pPr marL="419100" indent="-419100" defTabSz="909619">
              <a:lnSpc>
                <a:spcPct val="113999"/>
              </a:lnSpc>
              <a:spcBef>
                <a:spcPts val="1500"/>
              </a:spcBef>
              <a:buNone/>
              <a:defRPr/>
            </a:pPr>
            <a:r>
              <a:rPr lang="en-US" sz="1600" b="1" dirty="0">
                <a:ea typeface="Helvetica Neue" panose="02000503000000020004" pitchFamily="2" charset="0"/>
              </a:rPr>
              <a:t>15</a:t>
            </a:r>
            <a:r>
              <a:rPr lang="en-US" sz="1600" b="1" dirty="0">
                <a:solidFill>
                  <a:schemeClr val="tx2"/>
                </a:solidFill>
                <a:ea typeface="Helvetica Neue" panose="02000503000000020004" pitchFamily="2" charset="0"/>
              </a:rPr>
              <a:t>	</a:t>
            </a:r>
            <a:r>
              <a:rPr lang="en-US" sz="1600" dirty="0">
                <a:ea typeface="Helvetica Neue" panose="02000503000000020004" pitchFamily="2" charset="0"/>
              </a:rPr>
              <a:t>A Checklist for Selling Your House</a:t>
            </a:r>
            <a:endParaRPr lang="en-US" sz="1600" dirty="0"/>
          </a:p>
          <a:p>
            <a:pPr marL="400050" indent="-393700" defTabSz="909619">
              <a:lnSpc>
                <a:spcPct val="114000"/>
              </a:lnSpc>
              <a:spcBef>
                <a:spcPts val="1500"/>
              </a:spcBef>
              <a:buNone/>
              <a:defRPr/>
            </a:pPr>
            <a:r>
              <a:rPr lang="en-US" sz="1600" b="1" dirty="0">
                <a:ea typeface="Helvetica Neue" panose="02000503000000020004" pitchFamily="2" charset="0"/>
              </a:rPr>
              <a:t>16</a:t>
            </a:r>
            <a:r>
              <a:rPr lang="en-US" sz="1600" b="1" dirty="0">
                <a:solidFill>
                  <a:schemeClr val="tx2"/>
                </a:solidFill>
                <a:ea typeface="Helvetica Neue" panose="02000503000000020004" pitchFamily="2" charset="0"/>
              </a:rPr>
              <a:t>	</a:t>
            </a:r>
            <a:r>
              <a:rPr lang="en-US" sz="1600" dirty="0">
                <a:ea typeface="Helvetica Neue" panose="02000503000000020004" pitchFamily="2" charset="0"/>
              </a:rPr>
              <a:t>Working with an Expert Beats Going Solo</a:t>
            </a:r>
            <a:endParaRPr lang="en-US" sz="1600" dirty="0">
              <a:ea typeface="Helvetica Neue" panose="02000503000000020004" pitchFamily="2" charset="0"/>
              <a:cs typeface="Arial"/>
            </a:endParaRPr>
          </a:p>
          <a:p>
            <a:pPr marL="400050" indent="-393700" defTabSz="909619">
              <a:lnSpc>
                <a:spcPct val="114000"/>
              </a:lnSpc>
              <a:spcBef>
                <a:spcPts val="1500"/>
              </a:spcBef>
              <a:buNone/>
              <a:tabLst>
                <a:tab pos="284163" algn="l"/>
              </a:tabLst>
              <a:defRPr/>
            </a:pPr>
            <a:r>
              <a:rPr lang="en-US" sz="1600" b="1" dirty="0">
                <a:ea typeface="Helvetica Neue" panose="02000503000000020004" pitchFamily="2" charset="0"/>
              </a:rPr>
              <a:t>18</a:t>
            </a:r>
            <a:r>
              <a:rPr lang="en-US" sz="1600" b="1" dirty="0">
                <a:solidFill>
                  <a:schemeClr val="tx2"/>
                </a:solidFill>
                <a:ea typeface="Helvetica Neue" panose="02000503000000020004" pitchFamily="2" charset="0"/>
              </a:rPr>
              <a:t>		</a:t>
            </a:r>
            <a:r>
              <a:rPr lang="en-US" sz="1600" dirty="0">
                <a:ea typeface="Helvetica Neue" panose="02000503000000020004" pitchFamily="2" charset="0"/>
              </a:rPr>
              <a:t>Key Reasons To Hire a Real Estate Agent When You Sell</a:t>
            </a:r>
          </a:p>
        </p:txBody>
      </p:sp>
    </p:spTree>
    <p:extLst>
      <p:ext uri="{BB962C8B-B14F-4D97-AF65-F5344CB8AC3E}">
        <p14:creationId xmlns:p14="http://schemas.microsoft.com/office/powerpoint/2010/main" val="3709739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C8A8F1B4-F393-2F48-8FA1-70DD7339054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38597"/>
            <a:ext cx="7778582" cy="3118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9CBC41A-E8D2-CA4C-9B25-6113E730FF8A}"/>
              </a:ext>
            </a:extLst>
          </p:cNvPr>
          <p:cNvSpPr/>
          <p:nvPr/>
        </p:nvSpPr>
        <p:spPr>
          <a:xfrm>
            <a:off x="0" y="9293992"/>
            <a:ext cx="7772400" cy="8398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bject 6">
            <a:extLst>
              <a:ext uri="{FF2B5EF4-FFF2-40B4-BE49-F238E27FC236}">
                <a16:creationId xmlns:a16="http://schemas.microsoft.com/office/drawing/2014/main" id="{60E9C1AB-42E8-EE42-ADD6-A4C3AE37A2E8}"/>
              </a:ext>
            </a:extLst>
          </p:cNvPr>
          <p:cNvSpPr txBox="1">
            <a:spLocks/>
          </p:cNvSpPr>
          <p:nvPr/>
        </p:nvSpPr>
        <p:spPr>
          <a:xfrm>
            <a:off x="457201" y="3452385"/>
            <a:ext cx="3527648" cy="705319"/>
          </a:xfrm>
          <a:prstGeom prst="rect">
            <a:avLst/>
          </a:prstGeom>
        </p:spPr>
        <p:txBody>
          <a:bodyPr vert="horz" wrap="square" lIns="0" tIns="12698" rIns="0" bIns="0" rtlCol="0">
            <a:sp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marL="12699">
              <a:spcBef>
                <a:spcPts val="99"/>
              </a:spcBef>
            </a:pPr>
            <a:r>
              <a:rPr lang="en-US" sz="5000" b="1" dirty="0">
                <a:latin typeface="Arial" panose="020B0604020202020204" pitchFamily="34" charset="0"/>
                <a:ea typeface="Helvetica Neue" panose="02000503000000020004" pitchFamily="2" charset="0"/>
                <a:cs typeface="Arial" panose="020B0604020202020204" pitchFamily="34" charset="0"/>
              </a:rPr>
              <a:t>Let’s Chat.</a:t>
            </a:r>
          </a:p>
        </p:txBody>
      </p:sp>
      <p:sp>
        <p:nvSpPr>
          <p:cNvPr id="9" name="object 7">
            <a:extLst>
              <a:ext uri="{FF2B5EF4-FFF2-40B4-BE49-F238E27FC236}">
                <a16:creationId xmlns:a16="http://schemas.microsoft.com/office/drawing/2014/main" id="{698C3DE9-5613-DA4B-A552-098C68BD4C36}"/>
              </a:ext>
            </a:extLst>
          </p:cNvPr>
          <p:cNvSpPr txBox="1"/>
          <p:nvPr/>
        </p:nvSpPr>
        <p:spPr>
          <a:xfrm>
            <a:off x="914400" y="9467842"/>
            <a:ext cx="2467022" cy="367278"/>
          </a:xfrm>
          <a:prstGeom prst="rect">
            <a:avLst/>
          </a:prstGeom>
        </p:spPr>
        <p:txBody>
          <a:bodyPr vert="horz" wrap="none" lIns="0" tIns="12698" rIns="0" bIns="0" rtlCol="0" anchor="ctr" anchorCtr="0">
            <a:noAutofit/>
          </a:bodyPr>
          <a:lstStyle/>
          <a:p>
            <a:pPr marL="12065">
              <a:lnSpc>
                <a:spcPts val="3200"/>
              </a:lnSpc>
              <a:spcBef>
                <a:spcPts val="99"/>
              </a:spcBef>
            </a:pPr>
            <a:r>
              <a:rPr lang="en-US" sz="1600" b="1" spc="100">
                <a:solidFill>
                  <a:schemeClr val="bg1"/>
                </a:solidFill>
                <a:latin typeface="Arial"/>
                <a:ea typeface="Helvetica Neue Light" panose="02000403000000020004" pitchFamily="2" charset="0"/>
                <a:cs typeface="Arial"/>
              </a:rPr>
              <a:t>WINTER 2025 EDITION</a:t>
            </a:r>
            <a:endParaRPr lang="en-US">
              <a:solidFill>
                <a:schemeClr val="bg1"/>
              </a:solidFill>
              <a:latin typeface="Arial"/>
              <a:cs typeface="Arial"/>
            </a:endParaRPr>
          </a:p>
        </p:txBody>
      </p:sp>
      <p:sp>
        <p:nvSpPr>
          <p:cNvPr id="10" name="object 5">
            <a:extLst>
              <a:ext uri="{FF2B5EF4-FFF2-40B4-BE49-F238E27FC236}">
                <a16:creationId xmlns:a16="http://schemas.microsoft.com/office/drawing/2014/main" id="{3ACC0622-812F-6F4A-A653-9DFE221ABFF2}"/>
              </a:ext>
            </a:extLst>
          </p:cNvPr>
          <p:cNvSpPr txBox="1"/>
          <p:nvPr/>
        </p:nvSpPr>
        <p:spPr>
          <a:xfrm>
            <a:off x="3006944" y="7178097"/>
            <a:ext cx="3541311" cy="1233671"/>
          </a:xfrm>
          <a:prstGeom prst="rect">
            <a:avLst/>
          </a:prstGeom>
        </p:spPr>
        <p:txBody>
          <a:bodyPr vert="horz" wrap="square" lIns="0" tIns="0" rIns="0" bIns="0" rtlCol="0">
            <a:spAutoFit/>
          </a:bodyPr>
          <a:lstStyle/>
          <a:p>
            <a:pPr>
              <a:spcBef>
                <a:spcPct val="0"/>
              </a:spcBef>
              <a:spcAft>
                <a:spcPts val="500"/>
              </a:spcAft>
            </a:pPr>
            <a:r>
              <a:rPr lang="en-US" altLang="en-US" sz="1500" b="1" dirty="0">
                <a:latin typeface="Arial" panose="020B0604020202020204" pitchFamily="34" charset="0"/>
                <a:ea typeface="Helvetica Neue" panose="02000503000000020004" pitchFamily="2" charset="0"/>
                <a:cs typeface="Arial" panose="020B0604020202020204" pitchFamily="34" charset="0"/>
              </a:rPr>
              <a:t>Peglar Real Estate Group</a:t>
            </a:r>
            <a:endParaRPr lang="en-US" altLang="en-US" sz="1500" i="1" dirty="0">
              <a:latin typeface="Arial" panose="020B0604020202020204" pitchFamily="34" charset="0"/>
              <a:ea typeface="Helvetica Neue" panose="02000503000000020004" pitchFamily="2" charset="0"/>
              <a:cs typeface="Arial" panose="020B0604020202020204" pitchFamily="34" charset="0"/>
            </a:endParaRPr>
          </a:p>
          <a:p>
            <a:pPr>
              <a:spcBef>
                <a:spcPct val="0"/>
              </a:spcBef>
            </a:pPr>
            <a:r>
              <a:rPr lang="en-US" altLang="en-US" sz="1500" i="1" dirty="0">
                <a:latin typeface="Arial" panose="020B0604020202020204" pitchFamily="34" charset="0"/>
                <a:ea typeface="Helvetica Neue" panose="02000503000000020004" pitchFamily="2" charset="0"/>
                <a:cs typeface="Arial" panose="020B0604020202020204" pitchFamily="34" charset="0"/>
              </a:rPr>
              <a:t>1326 Highway 62 East</a:t>
            </a:r>
          </a:p>
          <a:p>
            <a:pPr>
              <a:spcBef>
                <a:spcPct val="0"/>
              </a:spcBef>
            </a:pPr>
            <a:r>
              <a:rPr lang="en-US" altLang="en-US" sz="1500" i="1" dirty="0">
                <a:latin typeface="Arial" panose="020B0604020202020204" pitchFamily="34" charset="0"/>
                <a:ea typeface="Helvetica Neue" panose="02000503000000020004" pitchFamily="2" charset="0"/>
                <a:cs typeface="Arial" panose="020B0604020202020204" pitchFamily="34" charset="0"/>
              </a:rPr>
              <a:t>Mountain Home AR 72653</a:t>
            </a:r>
          </a:p>
          <a:p>
            <a:pPr>
              <a:spcBef>
                <a:spcPct val="0"/>
              </a:spcBef>
            </a:pPr>
            <a:r>
              <a:rPr lang="en-US" altLang="en-US" sz="1500" i="1" dirty="0">
                <a:latin typeface="Arial" panose="020B0604020202020204" pitchFamily="34" charset="0"/>
                <a:ea typeface="Helvetica Neue" panose="02000503000000020004" pitchFamily="2" charset="0"/>
                <a:cs typeface="Arial" panose="020B0604020202020204" pitchFamily="34" charset="0"/>
              </a:rPr>
              <a:t>870-425-4300</a:t>
            </a:r>
          </a:p>
          <a:p>
            <a:pPr>
              <a:spcBef>
                <a:spcPct val="0"/>
              </a:spcBef>
            </a:pPr>
            <a:r>
              <a:rPr lang="en-US" altLang="en-US" sz="1500" i="1" dirty="0">
                <a:latin typeface="Arial" panose="020B0604020202020204" pitchFamily="34" charset="0"/>
                <a:ea typeface="Helvetica Neue" panose="02000503000000020004" pitchFamily="2" charset="0"/>
                <a:cs typeface="Arial" panose="020B0604020202020204" pitchFamily="34" charset="0"/>
              </a:rPr>
              <a:t>peglarrealestate.com</a:t>
            </a:r>
            <a:endParaRPr lang="en-US" altLang="en-US" sz="1600" dirty="0">
              <a:latin typeface="Arial" panose="020B0604020202020204" pitchFamily="34" charset="0"/>
              <a:ea typeface="Helvetica Neue" panose="02000503000000020004" pitchFamily="2" charset="0"/>
              <a:cs typeface="Arial" panose="020B0604020202020204" pitchFamily="34" charset="0"/>
            </a:endParaRPr>
          </a:p>
        </p:txBody>
      </p:sp>
      <p:sp>
        <p:nvSpPr>
          <p:cNvPr id="12" name="object 5">
            <a:extLst>
              <a:ext uri="{FF2B5EF4-FFF2-40B4-BE49-F238E27FC236}">
                <a16:creationId xmlns:a16="http://schemas.microsoft.com/office/drawing/2014/main" id="{BDEB1E58-DA0A-4842-971E-18403E719A65}"/>
              </a:ext>
            </a:extLst>
          </p:cNvPr>
          <p:cNvSpPr txBox="1"/>
          <p:nvPr/>
        </p:nvSpPr>
        <p:spPr>
          <a:xfrm>
            <a:off x="457200" y="4595385"/>
            <a:ext cx="6860264" cy="1678214"/>
          </a:xfrm>
          <a:prstGeom prst="rect">
            <a:avLst/>
          </a:prstGeom>
        </p:spPr>
        <p:txBody>
          <a:bodyPr vert="horz" wrap="square" lIns="0" tIns="12698" rIns="0" bIns="0" rtlCol="0">
            <a:spAutoFit/>
          </a:bodyPr>
          <a:lstStyle/>
          <a:p>
            <a:pPr>
              <a:lnSpc>
                <a:spcPct val="114000"/>
              </a:lnSpc>
              <a:spcBef>
                <a:spcPts val="900"/>
              </a:spcBef>
              <a:buNone/>
            </a:pPr>
            <a:r>
              <a:rPr lang="en-US" altLang="en-US" sz="1800" b="1">
                <a:latin typeface="Arial" panose="020B0604020202020204" pitchFamily="34" charset="0"/>
                <a:ea typeface="Helvetica Neue" panose="02000503000000020004" pitchFamily="2" charset="0"/>
                <a:cs typeface="Arial" panose="020B0604020202020204" pitchFamily="34" charset="0"/>
              </a:rPr>
              <a:t>I’</a:t>
            </a:r>
            <a:r>
              <a:rPr lang="en-US" altLang="ja-JP" sz="1800" b="1">
                <a:latin typeface="Arial" panose="020B0604020202020204" pitchFamily="34" charset="0"/>
                <a:ea typeface="Helvetica Neue" panose="02000503000000020004" pitchFamily="2" charset="0"/>
                <a:cs typeface="Arial" panose="020B0604020202020204" pitchFamily="34" charset="0"/>
              </a:rPr>
              <a:t>m sure you have questions and thoughts about the </a:t>
            </a:r>
            <a:br>
              <a:rPr lang="en-US" altLang="ja-JP" sz="1800" b="1">
                <a:latin typeface="Arial" panose="020B0604020202020204" pitchFamily="34" charset="0"/>
                <a:ea typeface="Helvetica Neue" panose="02000503000000020004" pitchFamily="2" charset="0"/>
                <a:cs typeface="Arial" panose="020B0604020202020204" pitchFamily="34" charset="0"/>
              </a:rPr>
            </a:br>
            <a:r>
              <a:rPr lang="en-US" altLang="ja-JP" sz="1800" b="1">
                <a:latin typeface="Arial" panose="020B0604020202020204" pitchFamily="34" charset="0"/>
                <a:ea typeface="Helvetica Neue" panose="02000503000000020004" pitchFamily="2" charset="0"/>
                <a:cs typeface="Arial" panose="020B0604020202020204" pitchFamily="34" charset="0"/>
              </a:rPr>
              <a:t>real estate process.</a:t>
            </a:r>
          </a:p>
          <a:p>
            <a:pPr>
              <a:lnSpc>
                <a:spcPct val="114000"/>
              </a:lnSpc>
              <a:spcBef>
                <a:spcPts val="900"/>
              </a:spcBef>
              <a:buNone/>
            </a:pPr>
            <a:r>
              <a:rPr lang="en-US" altLang="ja-JP" sz="1800">
                <a:latin typeface="Arial" panose="020B0604020202020204" pitchFamily="34" charset="0"/>
                <a:ea typeface="Helvetica Neue Light" panose="02000403000000020004" pitchFamily="2" charset="0"/>
                <a:cs typeface="Arial" panose="020B0604020202020204" pitchFamily="34" charset="0"/>
              </a:rPr>
              <a:t>I’d love to talk with you about what you’ve read here and help you on the path to selling your house. My contact information is below, and I look forward to working with you</a:t>
            </a:r>
            <a:r>
              <a:rPr lang="is-IS" altLang="ja-JP" sz="1800">
                <a:latin typeface="Arial" panose="020B0604020202020204" pitchFamily="34" charset="0"/>
                <a:ea typeface="Helvetica Neue Light" panose="02000403000000020004" pitchFamily="2" charset="0"/>
                <a:cs typeface="Arial" panose="020B0604020202020204" pitchFamily="34" charset="0"/>
              </a:rPr>
              <a:t>.</a:t>
            </a:r>
            <a:endParaRPr lang="en-US" altLang="en-US" sz="1800">
              <a:latin typeface="Arial" panose="020B0604020202020204" pitchFamily="34" charset="0"/>
              <a:ea typeface="Helvetica Neue Light" panose="02000403000000020004" pitchFamily="2" charset="0"/>
              <a:cs typeface="Arial" panose="020B0604020202020204" pitchFamily="34" charset="0"/>
            </a:endParaRPr>
          </a:p>
        </p:txBody>
      </p:sp>
      <p:pic>
        <p:nvPicPr>
          <p:cNvPr id="17" name="Picture 16">
            <a:extLst>
              <a:ext uri="{FF2B5EF4-FFF2-40B4-BE49-F238E27FC236}">
                <a16:creationId xmlns:a16="http://schemas.microsoft.com/office/drawing/2014/main" id="{E6F109E1-3FFD-A24B-A7B2-90DFC6AFD3F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743809" y="9438112"/>
            <a:ext cx="516501" cy="551549"/>
          </a:xfrm>
          <a:prstGeom prst="rect">
            <a:avLst/>
          </a:prstGeom>
        </p:spPr>
      </p:pic>
      <p:cxnSp>
        <p:nvCxnSpPr>
          <p:cNvPr id="20" name="Straight Connector 19">
            <a:extLst>
              <a:ext uri="{FF2B5EF4-FFF2-40B4-BE49-F238E27FC236}">
                <a16:creationId xmlns:a16="http://schemas.microsoft.com/office/drawing/2014/main" id="{32DF663E-9F20-984B-A42B-F1908A380FDF}"/>
              </a:ext>
            </a:extLst>
          </p:cNvPr>
          <p:cNvCxnSpPr>
            <a:cxnSpLocks/>
          </p:cNvCxnSpPr>
          <p:nvPr/>
        </p:nvCxnSpPr>
        <p:spPr>
          <a:xfrm flipV="1">
            <a:off x="2736221" y="6853006"/>
            <a:ext cx="0" cy="1726852"/>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2" name="Picture 1" descr="A white snowflake on a black background&#10;&#10;Description automatically generated">
            <a:extLst>
              <a:ext uri="{FF2B5EF4-FFF2-40B4-BE49-F238E27FC236}">
                <a16:creationId xmlns:a16="http://schemas.microsoft.com/office/drawing/2014/main" id="{CBA5532C-A226-6EB8-EB60-022D230B4AC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48768" y="9503938"/>
            <a:ext cx="367278" cy="367278"/>
          </a:xfrm>
          <a:prstGeom prst="rect">
            <a:avLst/>
          </a:prstGeom>
        </p:spPr>
      </p:pic>
      <p:pic>
        <p:nvPicPr>
          <p:cNvPr id="4" name="Picture 3" descr="A black and white sign with white text&#10;&#10;AI-generated content may be incorrect.">
            <a:extLst>
              <a:ext uri="{FF2B5EF4-FFF2-40B4-BE49-F238E27FC236}">
                <a16:creationId xmlns:a16="http://schemas.microsoft.com/office/drawing/2014/main" id="{5E5F7227-DF08-6D7B-AF03-C7AF218C9D2D}"/>
              </a:ext>
            </a:extLst>
          </p:cNvPr>
          <p:cNvPicPr>
            <a:picLocks noChangeAspect="1"/>
          </p:cNvPicPr>
          <p:nvPr/>
        </p:nvPicPr>
        <p:blipFill>
          <a:blip r:embed="rId6"/>
          <a:stretch>
            <a:fillRect/>
          </a:stretch>
        </p:blipFill>
        <p:spPr>
          <a:xfrm>
            <a:off x="125300" y="7121894"/>
            <a:ext cx="2340199" cy="1186673"/>
          </a:xfrm>
          <a:prstGeom prst="rect">
            <a:avLst/>
          </a:prstGeom>
        </p:spPr>
      </p:pic>
    </p:spTree>
    <p:extLst>
      <p:ext uri="{BB962C8B-B14F-4D97-AF65-F5344CB8AC3E}">
        <p14:creationId xmlns:p14="http://schemas.microsoft.com/office/powerpoint/2010/main" val="1151858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and person sitting on a couch and holding coffee cups&#10;&#10;Description automatically generated">
            <a:extLst>
              <a:ext uri="{FF2B5EF4-FFF2-40B4-BE49-F238E27FC236}">
                <a16:creationId xmlns:a16="http://schemas.microsoft.com/office/drawing/2014/main" id="{604F1C9C-129C-4A80-EDCC-EB8686D74EE0}"/>
              </a:ext>
            </a:extLst>
          </p:cNvPr>
          <p:cNvPicPr>
            <a:picLocks noChangeAspect="1"/>
          </p:cNvPicPr>
          <p:nvPr/>
        </p:nvPicPr>
        <p:blipFill>
          <a:blip r:embed="rId3" cstate="print">
            <a:extLst>
              <a:ext uri="{28A0092B-C50C-407E-A947-70E740481C1C}">
                <a14:useLocalDpi xmlns:a14="http://schemas.microsoft.com/office/drawing/2010/main"/>
              </a:ext>
            </a:extLst>
          </a:blip>
          <a:srcRect b="-1"/>
          <a:stretch/>
        </p:blipFill>
        <p:spPr>
          <a:xfrm>
            <a:off x="0" y="0"/>
            <a:ext cx="7772400" cy="5386118"/>
          </a:xfrm>
          <a:prstGeom prst="rect">
            <a:avLst/>
          </a:prstGeom>
        </p:spPr>
      </p:pic>
      <p:sp>
        <p:nvSpPr>
          <p:cNvPr id="5" name="Slide Number Placeholder 13">
            <a:extLst>
              <a:ext uri="{FF2B5EF4-FFF2-40B4-BE49-F238E27FC236}">
                <a16:creationId xmlns:a16="http://schemas.microsoft.com/office/drawing/2014/main" id="{3188DCDC-1DFF-62A3-F544-49E4C5288C83}"/>
              </a:ext>
            </a:extLst>
          </p:cNvPr>
          <p:cNvSpPr>
            <a:spLocks noGrp="1"/>
          </p:cNvSpPr>
          <p:nvPr>
            <p:ph type="sldNum" sz="quarter" idx="12"/>
          </p:nvPr>
        </p:nvSpPr>
        <p:spPr>
          <a:xfrm>
            <a:off x="3443991" y="9372600"/>
            <a:ext cx="884419" cy="685801"/>
          </a:xfrm>
        </p:spPr>
        <p:txBody>
          <a:bodyPr/>
          <a:lstStyle/>
          <a:p>
            <a:fld id="{D9C681BF-E0B0-FE40-97D6-3440D5EE15D9}" type="slidenum">
              <a:rPr lang="en-US" smtClean="0"/>
              <a:pPr/>
              <a:t>3</a:t>
            </a:fld>
            <a:endParaRPr lang="en-US"/>
          </a:p>
        </p:txBody>
      </p:sp>
      <p:sp>
        <p:nvSpPr>
          <p:cNvPr id="17" name="TextBox 16">
            <a:extLst>
              <a:ext uri="{FF2B5EF4-FFF2-40B4-BE49-F238E27FC236}">
                <a16:creationId xmlns:a16="http://schemas.microsoft.com/office/drawing/2014/main" id="{20E89009-77BA-736F-8317-41DC2739CC47}"/>
              </a:ext>
            </a:extLst>
          </p:cNvPr>
          <p:cNvSpPr txBox="1"/>
          <p:nvPr/>
        </p:nvSpPr>
        <p:spPr>
          <a:xfrm>
            <a:off x="457200" y="5386118"/>
            <a:ext cx="6858000" cy="873062"/>
          </a:xfrm>
          <a:prstGeom prst="rect">
            <a:avLst/>
          </a:prstGeom>
          <a:noFill/>
        </p:spPr>
        <p:txBody>
          <a:bodyPr wrap="square" lIns="0" tIns="320040" rIns="0" bIns="0" rtlCol="0" anchor="t">
            <a:noAutofit/>
          </a:bodyPr>
          <a:lstStyle/>
          <a:p>
            <a:pPr>
              <a:lnSpc>
                <a:spcPct val="112000"/>
              </a:lnSpc>
              <a:spcAft>
                <a:spcPts val="1000"/>
              </a:spcAft>
            </a:pPr>
            <a:r>
              <a:rPr lang="en-US" sz="1600" b="0" i="1" dirty="0">
                <a:solidFill>
                  <a:schemeClr val="bg2"/>
                </a:solidFill>
                <a:effectLst/>
                <a:latin typeface="Georgia" panose="02040502050405020303" pitchFamily="18" charset="0"/>
              </a:rPr>
              <a:t>If you’re debating whether or not you want to sell right now, it might be because you’ve got some unanswered questions. Here’s some information that can help. </a:t>
            </a:r>
            <a:endParaRPr lang="en-US" sz="1400" i="1" dirty="0">
              <a:solidFill>
                <a:schemeClr val="bg2"/>
              </a:solidFill>
              <a:latin typeface="Georgia" panose="02040502050405020303" pitchFamily="18" charset="0"/>
              <a:ea typeface="Calibri"/>
              <a:cs typeface="Times New Roman"/>
            </a:endParaRPr>
          </a:p>
        </p:txBody>
      </p:sp>
      <p:sp>
        <p:nvSpPr>
          <p:cNvPr id="2" name="Rectangle 1">
            <a:extLst>
              <a:ext uri="{FF2B5EF4-FFF2-40B4-BE49-F238E27FC236}">
                <a16:creationId xmlns:a16="http://schemas.microsoft.com/office/drawing/2014/main" id="{5D8E3B2A-70BB-B003-E082-C35514E26E9B}"/>
              </a:ext>
            </a:extLst>
          </p:cNvPr>
          <p:cNvSpPr/>
          <p:nvPr/>
        </p:nvSpPr>
        <p:spPr>
          <a:xfrm>
            <a:off x="0" y="3939568"/>
            <a:ext cx="7772400" cy="14465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02920" tIns="228600" rIns="502920" bIns="228600" rtlCol="0" anchor="b" anchorCtr="0">
            <a:spAutoFit/>
          </a:bodyPr>
          <a:lstStyle/>
          <a:p>
            <a:pPr lvl="0">
              <a:spcAft>
                <a:spcPts val="1000"/>
              </a:spcAft>
            </a:pPr>
            <a:r>
              <a:rPr lang="en-US" sz="3200">
                <a:solidFill>
                  <a:srgbClr val="FFFFFF"/>
                </a:solidFill>
              </a:rPr>
              <a:t>Questions You May Have About Selling Your House</a:t>
            </a:r>
          </a:p>
        </p:txBody>
      </p:sp>
      <p:sp>
        <p:nvSpPr>
          <p:cNvPr id="8" name="TextBox 7">
            <a:extLst>
              <a:ext uri="{FF2B5EF4-FFF2-40B4-BE49-F238E27FC236}">
                <a16:creationId xmlns:a16="http://schemas.microsoft.com/office/drawing/2014/main" id="{836CE772-CCAD-1347-7F3A-B3746E9844CF}"/>
              </a:ext>
            </a:extLst>
          </p:cNvPr>
          <p:cNvSpPr txBox="1"/>
          <p:nvPr/>
        </p:nvSpPr>
        <p:spPr>
          <a:xfrm>
            <a:off x="457200" y="6530098"/>
            <a:ext cx="6858000" cy="671728"/>
          </a:xfrm>
          <a:prstGeom prst="rect">
            <a:avLst/>
          </a:prstGeom>
          <a:noFill/>
        </p:spPr>
        <p:txBody>
          <a:bodyPr wrap="square" lIns="0" tIns="320040" rIns="0" bIns="0" numCol="1" spcCol="457200" rtlCol="0" anchor="t">
            <a:noAutofit/>
          </a:bodyPr>
          <a:lstStyle/>
          <a:p>
            <a:pPr fontAlgn="base">
              <a:lnSpc>
                <a:spcPct val="112000"/>
              </a:lnSpc>
              <a:spcAft>
                <a:spcPts val="1000"/>
              </a:spcAft>
            </a:pPr>
            <a:r>
              <a:rPr lang="en-US" sz="1500" b="1" dirty="0"/>
              <a:t>1.  Is It Even a Good Idea To Move Right Now? </a:t>
            </a:r>
          </a:p>
          <a:p>
            <a:pPr fontAlgn="base">
              <a:lnSpc>
                <a:spcPct val="112000"/>
              </a:lnSpc>
              <a:spcAft>
                <a:spcPts val="1000"/>
              </a:spcAft>
            </a:pPr>
            <a:r>
              <a:rPr lang="en-US" sz="1250" dirty="0"/>
              <a:t>If you own a home already, you may be tempted to wait because you don’t want to sell and take on a higher mortgage rate on your next house. But your move may be a lot more feasible than you think, and that’s because of your equity.  </a:t>
            </a:r>
          </a:p>
          <a:p>
            <a:pPr fontAlgn="base">
              <a:lnSpc>
                <a:spcPct val="112000"/>
              </a:lnSpc>
              <a:spcAft>
                <a:spcPts val="1000"/>
              </a:spcAft>
            </a:pPr>
            <a:r>
              <a:rPr lang="en-US" sz="1250" dirty="0"/>
              <a:t>Equity is the current market value of your home minus what you still owe on your loan. And thanks to the rapid appreciation we saw over the past few years, your equity has probably gotten a big boost. A report from </a:t>
            </a:r>
            <a:r>
              <a:rPr lang="en-US" sz="1250" i="1" dirty="0"/>
              <a:t>CoreLogic </a:t>
            </a:r>
            <a:r>
              <a:rPr lang="en-US" sz="1250" dirty="0"/>
              <a:t>says the average homeowner has over $315,000 in equity.</a:t>
            </a:r>
            <a:endParaRPr lang="en-US" sz="1250" dirty="0">
              <a:solidFill>
                <a:srgbClr val="000000"/>
              </a:solidFill>
              <a:cs typeface="Arial"/>
            </a:endParaRPr>
          </a:p>
          <a:p>
            <a:pPr fontAlgn="base">
              <a:lnSpc>
                <a:spcPct val="112000"/>
              </a:lnSpc>
              <a:spcAft>
                <a:spcPts val="1000"/>
              </a:spcAft>
            </a:pPr>
            <a:r>
              <a:rPr lang="en-US" sz="1250" dirty="0"/>
              <a:t>You can use your equity to put down a larger amount on your next home, which means financing less at today’s mortgage rate. And in some cases, you may even be able to buy your next home in cash, avoiding mortgage rates altogether.  </a:t>
            </a:r>
            <a:endParaRPr lang="en-US" sz="1250" b="0" i="0" dirty="0">
              <a:effectLst/>
            </a:endParaRPr>
          </a:p>
        </p:txBody>
      </p:sp>
    </p:spTree>
    <p:extLst>
      <p:ext uri="{BB962C8B-B14F-4D97-AF65-F5344CB8AC3E}">
        <p14:creationId xmlns:p14="http://schemas.microsoft.com/office/powerpoint/2010/main" val="1798460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58226C4D-96EC-C348-9451-E15F45B52F37}"/>
              </a:ext>
            </a:extLst>
          </p:cNvPr>
          <p:cNvSpPr>
            <a:spLocks noGrp="1"/>
          </p:cNvSpPr>
          <p:nvPr>
            <p:ph type="sldNum" sz="quarter" idx="12"/>
          </p:nvPr>
        </p:nvSpPr>
        <p:spPr/>
        <p:txBody>
          <a:bodyPr/>
          <a:lstStyle/>
          <a:p>
            <a:fld id="{D9C681BF-E0B0-FE40-97D6-3440D5EE15D9}" type="slidenum">
              <a:rPr lang="en-US" smtClean="0"/>
              <a:pPr/>
              <a:t>4</a:t>
            </a:fld>
            <a:endParaRPr lang="en-US"/>
          </a:p>
        </p:txBody>
      </p:sp>
      <p:graphicFrame>
        <p:nvGraphicFramePr>
          <p:cNvPr id="15" name="Table 10">
            <a:extLst>
              <a:ext uri="{FF2B5EF4-FFF2-40B4-BE49-F238E27FC236}">
                <a16:creationId xmlns:a16="http://schemas.microsoft.com/office/drawing/2014/main" id="{BCC00ABC-B01E-4743-BB91-BA6877E4CF5D}"/>
              </a:ext>
            </a:extLst>
          </p:cNvPr>
          <p:cNvGraphicFramePr>
            <a:graphicFrameLocks noGrp="1"/>
          </p:cNvGraphicFramePr>
          <p:nvPr>
            <p:extLst>
              <p:ext uri="{D42A27DB-BD31-4B8C-83A1-F6EECF244321}">
                <p14:modId xmlns:p14="http://schemas.microsoft.com/office/powerpoint/2010/main" val="4256379991"/>
              </p:ext>
            </p:extLst>
          </p:nvPr>
        </p:nvGraphicFramePr>
        <p:xfrm>
          <a:off x="463424" y="8666037"/>
          <a:ext cx="6845549" cy="750697"/>
        </p:xfrm>
        <a:graphic>
          <a:graphicData uri="http://schemas.openxmlformats.org/drawingml/2006/table">
            <a:tbl>
              <a:tblPr firstRow="1" bandRow="1">
                <a:tableStyleId>{5C22544A-7EE6-4342-B048-85BDC9FD1C3A}</a:tableStyleId>
              </a:tblPr>
              <a:tblGrid>
                <a:gridCol w="6845549">
                  <a:extLst>
                    <a:ext uri="{9D8B030D-6E8A-4147-A177-3AD203B41FA5}">
                      <a16:colId xmlns:a16="http://schemas.microsoft.com/office/drawing/2014/main" val="1303912461"/>
                    </a:ext>
                  </a:extLst>
                </a:gridCol>
              </a:tblGrid>
              <a:tr h="706563">
                <a:tc>
                  <a:txBody>
                    <a:bodyPr/>
                    <a:lstStyle/>
                    <a:p>
                      <a:pPr>
                        <a:lnSpc>
                          <a:spcPct val="110000"/>
                        </a:lnSpc>
                        <a:spcAft>
                          <a:spcPts val="500"/>
                        </a:spcAft>
                      </a:pPr>
                      <a:r>
                        <a:rPr lang="en-US" sz="1500">
                          <a:solidFill>
                            <a:schemeClr val="accent2"/>
                          </a:solidFill>
                        </a:rPr>
                        <a:t>Bottom Line</a:t>
                      </a:r>
                    </a:p>
                    <a:p>
                      <a:pPr marL="0" marR="0" indent="0" algn="l" defTabSz="777240" rtl="0" eaLnBrk="1" fontAlgn="auto" latinLnBrk="0" hangingPunct="1">
                        <a:lnSpc>
                          <a:spcPct val="110000"/>
                        </a:lnSpc>
                        <a:spcBef>
                          <a:spcPts val="0"/>
                        </a:spcBef>
                        <a:spcAft>
                          <a:spcPts val="500"/>
                        </a:spcAft>
                        <a:buClrTx/>
                        <a:buSzTx/>
                        <a:buFontTx/>
                        <a:buNone/>
                        <a:tabLst/>
                        <a:defRPr/>
                      </a:pPr>
                      <a:r>
                        <a:rPr lang="en-US" sz="1350" b="0" i="1">
                          <a:solidFill>
                            <a:schemeClr val="bg2"/>
                          </a:solidFill>
                          <a:latin typeface="Georgia" panose="02040502050405020303" pitchFamily="18" charset="0"/>
                        </a:rPr>
                        <a:t>If you want to talk more about either of these questions or need more information about what’s happening in our area, let’s connect.</a:t>
                      </a:r>
                    </a:p>
                  </a:txBody>
                  <a:tcPr marL="182880" marR="0" marT="0" marB="0">
                    <a:lnL w="28575" cap="flat" cmpd="sng" algn="ctr">
                      <a:solidFill>
                        <a:schemeClr val="accent2"/>
                      </a:solidFill>
                      <a:prstDash val="sysDot"/>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7170411"/>
                  </a:ext>
                </a:extLst>
              </a:tr>
            </a:tbl>
          </a:graphicData>
        </a:graphic>
      </p:graphicFrame>
      <p:sp>
        <p:nvSpPr>
          <p:cNvPr id="3" name="TextBox 2">
            <a:extLst>
              <a:ext uri="{FF2B5EF4-FFF2-40B4-BE49-F238E27FC236}">
                <a16:creationId xmlns:a16="http://schemas.microsoft.com/office/drawing/2014/main" id="{BBD7EAF6-CA04-B928-2F20-753480589F36}"/>
              </a:ext>
            </a:extLst>
          </p:cNvPr>
          <p:cNvSpPr txBox="1"/>
          <p:nvPr/>
        </p:nvSpPr>
        <p:spPr>
          <a:xfrm>
            <a:off x="463425" y="3167432"/>
            <a:ext cx="6845549" cy="671728"/>
          </a:xfrm>
          <a:prstGeom prst="rect">
            <a:avLst/>
          </a:prstGeom>
          <a:noFill/>
        </p:spPr>
        <p:txBody>
          <a:bodyPr wrap="square" lIns="0" tIns="320040" rIns="0" bIns="0" numCol="1" spcCol="457200" rtlCol="0" anchor="t">
            <a:noAutofit/>
          </a:bodyPr>
          <a:lstStyle/>
          <a:p>
            <a:pPr>
              <a:lnSpc>
                <a:spcPct val="112000"/>
              </a:lnSpc>
              <a:spcAft>
                <a:spcPts val="1000"/>
              </a:spcAft>
            </a:pPr>
            <a:r>
              <a:rPr lang="en-US" sz="1400" b="1" dirty="0"/>
              <a:t>2.  Will I Be Able To Find a Home I Like? </a:t>
            </a:r>
          </a:p>
          <a:p>
            <a:pPr>
              <a:lnSpc>
                <a:spcPct val="112000"/>
              </a:lnSpc>
              <a:spcAft>
                <a:spcPts val="1000"/>
              </a:spcAft>
            </a:pPr>
            <a:r>
              <a:rPr lang="en-US" sz="1250" b="0" i="0" dirty="0">
                <a:effectLst/>
              </a:rPr>
              <a:t>If this is on your mind, it’s probably because you remember just how low the supply of homes for sale got over the past few years. It felt nearly impossible to find a home to buy because there were so few available. But finding a home in today’s market isn’t as challenging. Data from </a:t>
            </a:r>
            <a:r>
              <a:rPr lang="en-US" sz="1250" b="0" i="1" dirty="0" err="1">
                <a:effectLst/>
              </a:rPr>
              <a:t>Realtor.com</a:t>
            </a:r>
            <a:r>
              <a:rPr lang="en-US" sz="1250" b="0" i="1" dirty="0">
                <a:effectLst/>
              </a:rPr>
              <a:t> </a:t>
            </a:r>
            <a:r>
              <a:rPr lang="en-US" sz="1250" b="0" i="0" dirty="0">
                <a:effectLst/>
              </a:rPr>
              <a:t>shows how much inventory has increased – it's up almost 30% year-over-year (</a:t>
            </a:r>
            <a:r>
              <a:rPr lang="en-US" sz="1250" b="0" i="1" dirty="0">
                <a:effectLst/>
              </a:rPr>
              <a:t>see graph below</a:t>
            </a:r>
            <a:r>
              <a:rPr lang="en-US" sz="1250" b="0" i="0" dirty="0">
                <a:effectLst/>
              </a:rPr>
              <a:t>): </a:t>
            </a:r>
            <a:endParaRPr lang="en-US" sz="1250" b="0" dirty="0">
              <a:effectLst/>
            </a:endParaRPr>
          </a:p>
          <a:p>
            <a:pPr fontAlgn="base">
              <a:lnSpc>
                <a:spcPct val="112000"/>
              </a:lnSpc>
              <a:spcAft>
                <a:spcPts val="1000"/>
              </a:spcAft>
            </a:pPr>
            <a:endParaRPr lang="en-US" sz="1250" dirty="0"/>
          </a:p>
        </p:txBody>
      </p:sp>
      <p:sp>
        <p:nvSpPr>
          <p:cNvPr id="4" name="TextBox 3">
            <a:extLst>
              <a:ext uri="{FF2B5EF4-FFF2-40B4-BE49-F238E27FC236}">
                <a16:creationId xmlns:a16="http://schemas.microsoft.com/office/drawing/2014/main" id="{B0530A85-CE82-633D-BEC4-57C41477D7AB}"/>
              </a:ext>
            </a:extLst>
          </p:cNvPr>
          <p:cNvSpPr txBox="1"/>
          <p:nvPr/>
        </p:nvSpPr>
        <p:spPr>
          <a:xfrm>
            <a:off x="363408" y="7568353"/>
            <a:ext cx="6951792" cy="936667"/>
          </a:xfrm>
          <a:prstGeom prst="rect">
            <a:avLst/>
          </a:prstGeom>
          <a:noFill/>
        </p:spPr>
        <p:txBody>
          <a:bodyPr wrap="square">
            <a:spAutoFit/>
          </a:bodyPr>
          <a:lstStyle/>
          <a:p>
            <a:pPr algn="l" rtl="0" fontAlgn="base">
              <a:lnSpc>
                <a:spcPct val="112000"/>
              </a:lnSpc>
              <a:spcAft>
                <a:spcPts val="1000"/>
              </a:spcAft>
            </a:pPr>
            <a:r>
              <a:rPr lang="en-US" sz="1250" dirty="0">
                <a:solidFill>
                  <a:srgbClr val="000000"/>
                </a:solidFill>
                <a:latin typeface="Arial" panose="020B0604020202020204" pitchFamily="34" charset="0"/>
                <a:cs typeface="Arial" panose="020B0604020202020204" pitchFamily="34" charset="0"/>
              </a:rPr>
              <a:t>E</a:t>
            </a:r>
            <a:r>
              <a:rPr lang="en-US" sz="1250" b="0" i="0" dirty="0">
                <a:solidFill>
                  <a:srgbClr val="000000"/>
                </a:solidFill>
                <a:effectLst/>
                <a:latin typeface="Arial" panose="020B0604020202020204" pitchFamily="34" charset="0"/>
                <a:cs typeface="Arial" panose="020B0604020202020204" pitchFamily="34" charset="0"/>
              </a:rPr>
              <a:t>ven though inventory is still below more normal pre-pandemic levels, this is the highest it’s been in quite a while. That means you have more options for your move, but your house should still stand out to buyers at the same time. That’s a sweet spot for you. It’s important to note, though, that this balance varies by local market. </a:t>
            </a:r>
          </a:p>
        </p:txBody>
      </p:sp>
      <p:sp>
        <p:nvSpPr>
          <p:cNvPr id="2" name="Text Placeholder 2">
            <a:extLst>
              <a:ext uri="{FF2B5EF4-FFF2-40B4-BE49-F238E27FC236}">
                <a16:creationId xmlns:a16="http://schemas.microsoft.com/office/drawing/2014/main" id="{8783A76E-6556-224E-A41D-E8589C3D34B1}"/>
              </a:ext>
            </a:extLst>
          </p:cNvPr>
          <p:cNvSpPr txBox="1">
            <a:spLocks/>
          </p:cNvSpPr>
          <p:nvPr/>
        </p:nvSpPr>
        <p:spPr>
          <a:xfrm>
            <a:off x="1142999" y="5674671"/>
            <a:ext cx="5486401" cy="356049"/>
          </a:xfrm>
          <a:prstGeom prst="rect">
            <a:avLst/>
          </a:prstGeom>
        </p:spPr>
        <p:txBody>
          <a:bodyPr vert="horz" lIns="0" tIns="0" rIns="0" bIns="0" rtlCol="0" anchor="t">
            <a:noAutofit/>
          </a:bodyPr>
          <a:lstStyle>
            <a:defPPr>
              <a:defRPr lang="en-US"/>
            </a:defPPr>
            <a:lvl1pPr marL="0" algn="ctr" defTabSz="457200" rtl="0" eaLnBrk="1" latinLnBrk="0" hangingPunct="1">
              <a:defRPr sz="900" kern="1200">
                <a:solidFill>
                  <a:schemeClr val="bg2"/>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50" i="1" dirty="0">
                <a:solidFill>
                  <a:schemeClr val="bg1">
                    <a:lumMod val="50000"/>
                  </a:schemeClr>
                </a:solidFill>
                <a:latin typeface="Georgia" panose="02040502050405020303" pitchFamily="18" charset="0"/>
              </a:rPr>
              <a:t>Percent Change In Inventory Year-Over-Year vs. Pre-Pandemic (2017–2019) </a:t>
            </a:r>
          </a:p>
        </p:txBody>
      </p:sp>
      <p:sp>
        <p:nvSpPr>
          <p:cNvPr id="5" name="Title 1">
            <a:extLst>
              <a:ext uri="{FF2B5EF4-FFF2-40B4-BE49-F238E27FC236}">
                <a16:creationId xmlns:a16="http://schemas.microsoft.com/office/drawing/2014/main" id="{A7FD6F4F-13AA-F3FB-F86D-5AB67D01F5A4}"/>
              </a:ext>
            </a:extLst>
          </p:cNvPr>
          <p:cNvSpPr txBox="1">
            <a:spLocks/>
          </p:cNvSpPr>
          <p:nvPr/>
        </p:nvSpPr>
        <p:spPr>
          <a:xfrm>
            <a:off x="1143000" y="5214279"/>
            <a:ext cx="5486400" cy="535747"/>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buNone/>
              <a:defRPr sz="3200" b="1" kern="1200">
                <a:solidFill>
                  <a:schemeClr val="bg1"/>
                </a:solidFill>
                <a:latin typeface="+mj-lt"/>
                <a:ea typeface="+mj-ea"/>
                <a:cs typeface="+mj-cs"/>
              </a:defRPr>
            </a:lvl1pPr>
          </a:lstStyle>
          <a:p>
            <a:pPr algn="ctr"/>
            <a:r>
              <a:rPr lang="en-US" sz="1500" dirty="0">
                <a:solidFill>
                  <a:schemeClr val="tx1">
                    <a:lumMod val="65000"/>
                    <a:lumOff val="35000"/>
                  </a:schemeClr>
                </a:solidFill>
              </a:rPr>
              <a:t>The Supply of Homes for Sale Is Growing, But Still Below the Numbers Seen in More Normal Years</a:t>
            </a:r>
            <a:endParaRPr lang="en-US" sz="1500" dirty="0">
              <a:solidFill>
                <a:schemeClr val="tx1">
                  <a:lumMod val="65000"/>
                  <a:lumOff val="35000"/>
                </a:schemeClr>
              </a:solidFill>
              <a:cs typeface="Arial"/>
            </a:endParaRPr>
          </a:p>
        </p:txBody>
      </p:sp>
      <p:graphicFrame>
        <p:nvGraphicFramePr>
          <p:cNvPr id="6" name="Chart 5">
            <a:extLst>
              <a:ext uri="{FF2B5EF4-FFF2-40B4-BE49-F238E27FC236}">
                <a16:creationId xmlns:a16="http://schemas.microsoft.com/office/drawing/2014/main" id="{FD469F60-CCA4-E553-D754-63A84D867D88}"/>
              </a:ext>
            </a:extLst>
          </p:cNvPr>
          <p:cNvGraphicFramePr/>
          <p:nvPr>
            <p:extLst>
              <p:ext uri="{D42A27DB-BD31-4B8C-83A1-F6EECF244321}">
                <p14:modId xmlns:p14="http://schemas.microsoft.com/office/powerpoint/2010/main" val="1347863997"/>
              </p:ext>
            </p:extLst>
          </p:nvPr>
        </p:nvGraphicFramePr>
        <p:xfrm>
          <a:off x="400402" y="5896303"/>
          <a:ext cx="6845549" cy="153550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DA84C301-1661-7806-CBB4-79141C9F4279}"/>
              </a:ext>
            </a:extLst>
          </p:cNvPr>
          <p:cNvSpPr/>
          <p:nvPr/>
        </p:nvSpPr>
        <p:spPr>
          <a:xfrm>
            <a:off x="466831" y="5141255"/>
            <a:ext cx="6841785" cy="2279292"/>
          </a:xfrm>
          <a:prstGeom prst="rect">
            <a:avLst/>
          </a:prstGeom>
          <a:no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es-US"/>
          </a:p>
        </p:txBody>
      </p:sp>
      <p:sp>
        <p:nvSpPr>
          <p:cNvPr id="8" name="TextBox 7">
            <a:extLst>
              <a:ext uri="{FF2B5EF4-FFF2-40B4-BE49-F238E27FC236}">
                <a16:creationId xmlns:a16="http://schemas.microsoft.com/office/drawing/2014/main" id="{55D9A09B-523E-76AA-7941-ED9056733E08}"/>
              </a:ext>
            </a:extLst>
          </p:cNvPr>
          <p:cNvSpPr txBox="1"/>
          <p:nvPr/>
        </p:nvSpPr>
        <p:spPr>
          <a:xfrm>
            <a:off x="5894848" y="7154438"/>
            <a:ext cx="1414169" cy="253916"/>
          </a:xfrm>
          <a:prstGeom prst="rect">
            <a:avLst/>
          </a:prstGeom>
          <a:noFill/>
        </p:spPr>
        <p:txBody>
          <a:bodyPr wrap="none" rtlCol="0">
            <a:spAutoFit/>
          </a:bodyPr>
          <a:lstStyle/>
          <a:p>
            <a:pPr algn="r"/>
            <a:r>
              <a:rPr lang="en-US" sz="1050" dirty="0">
                <a:solidFill>
                  <a:schemeClr val="bg2">
                    <a:lumMod val="60000"/>
                    <a:lumOff val="40000"/>
                  </a:schemeClr>
                </a:solidFill>
              </a:rPr>
              <a:t>Source: </a:t>
            </a:r>
            <a:r>
              <a:rPr lang="en-US" sz="1050" dirty="0" err="1">
                <a:solidFill>
                  <a:schemeClr val="bg2">
                    <a:lumMod val="60000"/>
                    <a:lumOff val="40000"/>
                  </a:schemeClr>
                </a:solidFill>
              </a:rPr>
              <a:t>Realtor.com</a:t>
            </a:r>
            <a:endParaRPr lang="en-US" sz="1050" dirty="0">
              <a:solidFill>
                <a:schemeClr val="bg2">
                  <a:lumMod val="60000"/>
                  <a:lumOff val="40000"/>
                </a:schemeClr>
              </a:solidFill>
            </a:endParaRPr>
          </a:p>
        </p:txBody>
      </p:sp>
      <p:pic>
        <p:nvPicPr>
          <p:cNvPr id="9" name="Picture 8" descr="A person and person sitting on a couch holding coffee cups&#10;&#10;Description automatically generated">
            <a:extLst>
              <a:ext uri="{FF2B5EF4-FFF2-40B4-BE49-F238E27FC236}">
                <a16:creationId xmlns:a16="http://schemas.microsoft.com/office/drawing/2014/main" id="{31DBDE93-B267-AA30-D1B2-7B6FC57931B5}"/>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1883" y="4855"/>
            <a:ext cx="7772400" cy="3151316"/>
          </a:xfrm>
          <a:prstGeom prst="rect">
            <a:avLst/>
          </a:prstGeom>
        </p:spPr>
      </p:pic>
    </p:spTree>
    <p:extLst>
      <p:ext uri="{BB962C8B-B14F-4D97-AF65-F5344CB8AC3E}">
        <p14:creationId xmlns:p14="http://schemas.microsoft.com/office/powerpoint/2010/main" val="935991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lants next to a body of water&#10;&#10;Description automatically generated">
            <a:extLst>
              <a:ext uri="{FF2B5EF4-FFF2-40B4-BE49-F238E27FC236}">
                <a16:creationId xmlns:a16="http://schemas.microsoft.com/office/drawing/2014/main" id="{C59785BB-196D-344C-C972-E36B8A5FE134}"/>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0" y="0"/>
            <a:ext cx="7772400" cy="10058400"/>
          </a:xfrm>
          <a:prstGeom prst="rect">
            <a:avLst/>
          </a:prstGeom>
        </p:spPr>
      </p:pic>
      <p:sp>
        <p:nvSpPr>
          <p:cNvPr id="6" name="Rectangle 5">
            <a:extLst>
              <a:ext uri="{FF2B5EF4-FFF2-40B4-BE49-F238E27FC236}">
                <a16:creationId xmlns:a16="http://schemas.microsoft.com/office/drawing/2014/main" id="{4A656D45-E8AF-9B4C-BA57-F6B43353B815}"/>
              </a:ext>
            </a:extLst>
          </p:cNvPr>
          <p:cNvSpPr/>
          <p:nvPr/>
        </p:nvSpPr>
        <p:spPr>
          <a:xfrm>
            <a:off x="457200" y="685800"/>
            <a:ext cx="6858000" cy="393954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0" tIns="640080" rIns="457200" bIns="457200" rtlCol="0" anchor="t" anchorCtr="0">
            <a:spAutoFit/>
          </a:bodyPr>
          <a:lstStyle/>
          <a:p>
            <a:r>
              <a:rPr lang="en-US" sz="2200" i="1">
                <a:solidFill>
                  <a:schemeClr val="bg1"/>
                </a:solidFill>
                <a:latin typeface="Georgia"/>
              </a:rPr>
              <a:t>Deciding whether it’s the right time to sell your home is a very personal decision. There are numerous important questions to consider, both financial and lifestyle-based, before putting your home on the market . . . Your future plans and goals should be a significant part of the equation . . .</a:t>
            </a:r>
          </a:p>
          <a:p>
            <a:endParaRPr lang="en-US" sz="1600" i="1">
              <a:solidFill>
                <a:schemeClr val="bg1"/>
              </a:solidFill>
              <a:cs typeface="Arial"/>
            </a:endParaRPr>
          </a:p>
          <a:p>
            <a:pPr>
              <a:spcAft>
                <a:spcPts val="2000"/>
              </a:spcAft>
            </a:pPr>
            <a:r>
              <a:rPr lang="en-US" sz="1400" i="1">
                <a:solidFill>
                  <a:schemeClr val="bg1"/>
                </a:solidFill>
                <a:cs typeface="Arial"/>
              </a:rPr>
              <a:t>- Bankrate</a:t>
            </a:r>
          </a:p>
        </p:txBody>
      </p:sp>
      <p:pic>
        <p:nvPicPr>
          <p:cNvPr id="8" name="Picture 7">
            <a:extLst>
              <a:ext uri="{FF2B5EF4-FFF2-40B4-BE49-F238E27FC236}">
                <a16:creationId xmlns:a16="http://schemas.microsoft.com/office/drawing/2014/main" id="{50110E15-5908-8349-B27C-B2A63146B9EE}"/>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3515159" y="314223"/>
            <a:ext cx="742082" cy="743154"/>
          </a:xfrm>
          <a:prstGeom prst="rect">
            <a:avLst/>
          </a:prstGeom>
        </p:spPr>
      </p:pic>
      <p:sp>
        <p:nvSpPr>
          <p:cNvPr id="4" name="Slide Number Placeholder 13">
            <a:extLst>
              <a:ext uri="{FF2B5EF4-FFF2-40B4-BE49-F238E27FC236}">
                <a16:creationId xmlns:a16="http://schemas.microsoft.com/office/drawing/2014/main" id="{702FF083-4696-948C-C193-F22157015F4C}"/>
              </a:ext>
            </a:extLst>
          </p:cNvPr>
          <p:cNvSpPr>
            <a:spLocks noGrp="1"/>
          </p:cNvSpPr>
          <p:nvPr>
            <p:ph type="sldNum" sz="quarter" idx="12"/>
          </p:nvPr>
        </p:nvSpPr>
        <p:spPr>
          <a:xfrm>
            <a:off x="3443991" y="9372600"/>
            <a:ext cx="884419" cy="685801"/>
          </a:xfrm>
        </p:spPr>
        <p:txBody>
          <a:bodyPr/>
          <a:lstStyle/>
          <a:p>
            <a:fld id="{D9C681BF-E0B0-FE40-97D6-3440D5EE15D9}" type="slidenum">
              <a:rPr lang="en-US" smtClean="0"/>
              <a:pPr/>
              <a:t>5</a:t>
            </a:fld>
            <a:endParaRPr lang="en-US"/>
          </a:p>
        </p:txBody>
      </p:sp>
    </p:spTree>
    <p:extLst>
      <p:ext uri="{BB962C8B-B14F-4D97-AF65-F5344CB8AC3E}">
        <p14:creationId xmlns:p14="http://schemas.microsoft.com/office/powerpoint/2010/main" val="2937868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58226C4D-96EC-C348-9451-E15F45B52F37}"/>
              </a:ext>
            </a:extLst>
          </p:cNvPr>
          <p:cNvSpPr>
            <a:spLocks noGrp="1"/>
          </p:cNvSpPr>
          <p:nvPr>
            <p:ph type="sldNum" sz="quarter" idx="12"/>
          </p:nvPr>
        </p:nvSpPr>
        <p:spPr/>
        <p:txBody>
          <a:bodyPr/>
          <a:lstStyle/>
          <a:p>
            <a:fld id="{D9C681BF-E0B0-FE40-97D6-3440D5EE15D9}" type="slidenum">
              <a:rPr lang="en-US" smtClean="0"/>
              <a:pPr/>
              <a:t>6</a:t>
            </a:fld>
            <a:endParaRPr lang="en-US"/>
          </a:p>
        </p:txBody>
      </p:sp>
      <p:sp>
        <p:nvSpPr>
          <p:cNvPr id="6" name="TextBox 5">
            <a:extLst>
              <a:ext uri="{FF2B5EF4-FFF2-40B4-BE49-F238E27FC236}">
                <a16:creationId xmlns:a16="http://schemas.microsoft.com/office/drawing/2014/main" id="{ADF4D003-23B3-2245-A0FC-3101599455D8}"/>
              </a:ext>
            </a:extLst>
          </p:cNvPr>
          <p:cNvSpPr txBox="1"/>
          <p:nvPr/>
        </p:nvSpPr>
        <p:spPr>
          <a:xfrm>
            <a:off x="468441" y="3023176"/>
            <a:ext cx="6965572" cy="926910"/>
          </a:xfrm>
          <a:prstGeom prst="rect">
            <a:avLst/>
          </a:prstGeom>
          <a:noFill/>
        </p:spPr>
        <p:txBody>
          <a:bodyPr wrap="square" lIns="0" tIns="320040" rIns="0" bIns="0" numCol="1" spcCol="457200" rtlCol="0" anchor="t">
            <a:noAutofit/>
          </a:bodyPr>
          <a:lstStyle/>
          <a:p>
            <a:pPr fontAlgn="base">
              <a:lnSpc>
                <a:spcPct val="112000"/>
              </a:lnSpc>
              <a:spcAft>
                <a:spcPts val="1000"/>
              </a:spcAft>
            </a:pPr>
            <a:r>
              <a:rPr lang="en-US" sz="1500" b="1" dirty="0"/>
              <a:t>The Growing Supply of Homes for Sale</a:t>
            </a:r>
            <a:endParaRPr lang="en-US" sz="1500" dirty="0"/>
          </a:p>
          <a:p>
            <a:pPr algn="l" fontAlgn="base">
              <a:lnSpc>
                <a:spcPct val="112000"/>
              </a:lnSpc>
              <a:spcAft>
                <a:spcPts val="1000"/>
              </a:spcAft>
            </a:pPr>
            <a:r>
              <a:rPr lang="en-US" sz="1250" dirty="0"/>
              <a:t>As mentioned, the number of homes for sale has increased over the past year. But not all of that growth is from fresh listings coming onto the market – some of it is from homes that are taking a bit longer to sell because they’re not showing well or aren’t price appropriately for today’s market.</a:t>
            </a:r>
          </a:p>
          <a:p>
            <a:pPr algn="l" fontAlgn="base">
              <a:lnSpc>
                <a:spcPct val="112000"/>
              </a:lnSpc>
              <a:spcAft>
                <a:spcPts val="1000"/>
              </a:spcAft>
            </a:pPr>
            <a:r>
              <a:rPr lang="en-US" sz="1250" dirty="0"/>
              <a:t>Available inventory is made up of new listings (homes that were just put up for sale) and active listings (homes that were already on the market but haven’t sold yet). And if you look at data from </a:t>
            </a:r>
            <a:r>
              <a:rPr lang="en-US" sz="1250" i="1" dirty="0" err="1"/>
              <a:t>Realtor.com</a:t>
            </a:r>
            <a:r>
              <a:rPr lang="en-US" sz="1250" i="1" dirty="0"/>
              <a:t>, </a:t>
            </a:r>
            <a:r>
              <a:rPr lang="en-US" sz="1250" dirty="0"/>
              <a:t>you can see a good portion of the recent growth is from active listings that are sticking around (</a:t>
            </a:r>
            <a:r>
              <a:rPr lang="en-US" sz="1250" i="1" dirty="0"/>
              <a:t>see the blue bars in the graph below</a:t>
            </a:r>
            <a:r>
              <a:rPr lang="en-US" sz="1250" dirty="0"/>
              <a:t>):</a:t>
            </a:r>
          </a:p>
          <a:p>
            <a:pPr algn="l" fontAlgn="base">
              <a:lnSpc>
                <a:spcPct val="112000"/>
              </a:lnSpc>
              <a:spcAft>
                <a:spcPts val="1000"/>
              </a:spcAft>
            </a:pPr>
            <a:endParaRPr lang="en-US" sz="1250" b="1" i="0" dirty="0">
              <a:effectLst/>
            </a:endParaRPr>
          </a:p>
          <a:p>
            <a:pPr algn="l" fontAlgn="base">
              <a:lnSpc>
                <a:spcPct val="112000"/>
              </a:lnSpc>
              <a:spcAft>
                <a:spcPts val="1000"/>
              </a:spcAft>
            </a:pPr>
            <a:endParaRPr lang="en-US" sz="1250" b="1" dirty="0"/>
          </a:p>
          <a:p>
            <a:pPr algn="l" fontAlgn="base">
              <a:lnSpc>
                <a:spcPct val="112000"/>
              </a:lnSpc>
              <a:spcAft>
                <a:spcPts val="1000"/>
              </a:spcAft>
            </a:pPr>
            <a:endParaRPr lang="en-US" sz="1250" b="1" i="0" dirty="0">
              <a:effectLst/>
            </a:endParaRPr>
          </a:p>
          <a:p>
            <a:pPr algn="l" fontAlgn="base">
              <a:lnSpc>
                <a:spcPct val="112000"/>
              </a:lnSpc>
              <a:spcAft>
                <a:spcPts val="1000"/>
              </a:spcAft>
            </a:pPr>
            <a:endParaRPr lang="en-US" sz="1250" b="1" dirty="0"/>
          </a:p>
          <a:p>
            <a:pPr algn="l" fontAlgn="base">
              <a:lnSpc>
                <a:spcPct val="112000"/>
              </a:lnSpc>
              <a:spcAft>
                <a:spcPts val="1000"/>
              </a:spcAft>
            </a:pPr>
            <a:endParaRPr lang="en-US" sz="1250" b="1" i="0" dirty="0">
              <a:effectLst/>
            </a:endParaRPr>
          </a:p>
          <a:p>
            <a:pPr algn="l" fontAlgn="base">
              <a:lnSpc>
                <a:spcPct val="112000"/>
              </a:lnSpc>
              <a:spcAft>
                <a:spcPts val="1000"/>
              </a:spcAft>
            </a:pPr>
            <a:endParaRPr lang="en-US" sz="1250" b="1" dirty="0"/>
          </a:p>
          <a:p>
            <a:pPr fontAlgn="base">
              <a:lnSpc>
                <a:spcPct val="112000"/>
              </a:lnSpc>
              <a:spcAft>
                <a:spcPts val="1000"/>
              </a:spcAft>
            </a:pPr>
            <a:endParaRPr lang="en-US" sz="1250" dirty="0">
              <a:effectLst/>
              <a:ea typeface="Calibri" panose="020F0502020204030204" pitchFamily="34" charset="0"/>
              <a:cs typeface="Times New Roman" panose="02020603050405020304" pitchFamily="18" charset="0"/>
            </a:endParaRPr>
          </a:p>
          <a:p>
            <a:pPr algn="l" fontAlgn="base">
              <a:lnSpc>
                <a:spcPct val="112000"/>
              </a:lnSpc>
              <a:spcAft>
                <a:spcPts val="1000"/>
              </a:spcAft>
            </a:pPr>
            <a:endParaRPr lang="en-US" sz="1250" b="1" i="0" dirty="0">
              <a:effectLst/>
            </a:endParaRPr>
          </a:p>
          <a:p>
            <a:pPr algn="l" fontAlgn="base">
              <a:lnSpc>
                <a:spcPct val="112000"/>
              </a:lnSpc>
              <a:spcAft>
                <a:spcPts val="1000"/>
              </a:spcAft>
            </a:pPr>
            <a:endParaRPr lang="en-US" sz="1250" b="0" i="0" dirty="0">
              <a:effectLst/>
            </a:endParaRPr>
          </a:p>
        </p:txBody>
      </p:sp>
      <p:sp>
        <p:nvSpPr>
          <p:cNvPr id="3" name="TextBox 2">
            <a:extLst>
              <a:ext uri="{FF2B5EF4-FFF2-40B4-BE49-F238E27FC236}">
                <a16:creationId xmlns:a16="http://schemas.microsoft.com/office/drawing/2014/main" id="{DC6D895E-D872-A649-8D1F-2C10CFF35718}"/>
              </a:ext>
            </a:extLst>
          </p:cNvPr>
          <p:cNvSpPr txBox="1"/>
          <p:nvPr/>
        </p:nvSpPr>
        <p:spPr>
          <a:xfrm>
            <a:off x="466831" y="2178496"/>
            <a:ext cx="6858000" cy="1063069"/>
          </a:xfrm>
          <a:prstGeom prst="rect">
            <a:avLst/>
          </a:prstGeom>
          <a:noFill/>
        </p:spPr>
        <p:txBody>
          <a:bodyPr wrap="square" lIns="0" tIns="320040" rIns="0" bIns="0" rtlCol="0" anchor="t">
            <a:noAutofit/>
          </a:bodyPr>
          <a:lstStyle/>
          <a:p>
            <a:pPr>
              <a:lnSpc>
                <a:spcPct val="114000"/>
              </a:lnSpc>
              <a:spcAft>
                <a:spcPts val="1000"/>
              </a:spcAft>
            </a:pPr>
            <a:r>
              <a:rPr lang="en-US" sz="1600" b="0" i="1" dirty="0">
                <a:solidFill>
                  <a:schemeClr val="bg2"/>
                </a:solidFill>
                <a:effectLst/>
                <a:highlight>
                  <a:srgbClr val="FFFFFF"/>
                </a:highlight>
                <a:latin typeface="Georgia" panose="02040502050405020303" pitchFamily="18" charset="0"/>
              </a:rPr>
              <a:t>One other question you may have is: how long will the process take? Here’s some information to help you find the answer.</a:t>
            </a:r>
            <a:endParaRPr lang="en-US" sz="1500" i="1" strike="sngStrike" dirty="0">
              <a:solidFill>
                <a:schemeClr val="bg2"/>
              </a:solidFill>
              <a:latin typeface="Georgia" panose="02040502050405020303" pitchFamily="18" charset="0"/>
            </a:endParaRPr>
          </a:p>
        </p:txBody>
      </p:sp>
      <p:grpSp>
        <p:nvGrpSpPr>
          <p:cNvPr id="10" name="Group 9">
            <a:extLst>
              <a:ext uri="{FF2B5EF4-FFF2-40B4-BE49-F238E27FC236}">
                <a16:creationId xmlns:a16="http://schemas.microsoft.com/office/drawing/2014/main" id="{E13AF874-0A74-8A21-9805-32D693623BC5}"/>
              </a:ext>
            </a:extLst>
          </p:cNvPr>
          <p:cNvGrpSpPr/>
          <p:nvPr/>
        </p:nvGrpSpPr>
        <p:grpSpPr>
          <a:xfrm>
            <a:off x="466831" y="5744960"/>
            <a:ext cx="6845821" cy="4081343"/>
            <a:chOff x="465307" y="6041718"/>
            <a:chExt cx="6845821" cy="3559483"/>
          </a:xfrm>
        </p:grpSpPr>
        <p:grpSp>
          <p:nvGrpSpPr>
            <p:cNvPr id="11" name="Group 10">
              <a:extLst>
                <a:ext uri="{FF2B5EF4-FFF2-40B4-BE49-F238E27FC236}">
                  <a16:creationId xmlns:a16="http://schemas.microsoft.com/office/drawing/2014/main" id="{59CF6B84-AF9F-CF13-2561-9BFFB77288F1}"/>
                </a:ext>
              </a:extLst>
            </p:cNvPr>
            <p:cNvGrpSpPr/>
            <p:nvPr/>
          </p:nvGrpSpPr>
          <p:grpSpPr>
            <a:xfrm>
              <a:off x="465307" y="6041718"/>
              <a:ext cx="6841785" cy="3559483"/>
              <a:chOff x="381907" y="1024977"/>
              <a:chExt cx="6841785" cy="2240508"/>
            </a:xfrm>
          </p:grpSpPr>
          <p:sp>
            <p:nvSpPr>
              <p:cNvPr id="13" name="Rectangle 12">
                <a:extLst>
                  <a:ext uri="{FF2B5EF4-FFF2-40B4-BE49-F238E27FC236}">
                    <a16:creationId xmlns:a16="http://schemas.microsoft.com/office/drawing/2014/main" id="{3CB5AB6E-E80F-AD34-3C44-B7AE938FAF8A}"/>
                  </a:ext>
                </a:extLst>
              </p:cNvPr>
              <p:cNvSpPr/>
              <p:nvPr/>
            </p:nvSpPr>
            <p:spPr>
              <a:xfrm>
                <a:off x="381907" y="1641115"/>
                <a:ext cx="6841785" cy="16243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en-US"/>
              </a:p>
            </p:txBody>
          </p:sp>
          <p:sp>
            <p:nvSpPr>
              <p:cNvPr id="16" name="TextBox 15">
                <a:extLst>
                  <a:ext uri="{FF2B5EF4-FFF2-40B4-BE49-F238E27FC236}">
                    <a16:creationId xmlns:a16="http://schemas.microsoft.com/office/drawing/2014/main" id="{9A481593-EAB0-F365-6486-7D7A457B74DC}"/>
                  </a:ext>
                </a:extLst>
              </p:cNvPr>
              <p:cNvSpPr txBox="1"/>
              <p:nvPr/>
            </p:nvSpPr>
            <p:spPr>
              <a:xfrm>
                <a:off x="533102" y="1024977"/>
                <a:ext cx="6536347" cy="232318"/>
              </a:xfrm>
              <a:prstGeom prst="rect">
                <a:avLst/>
              </a:prstGeom>
              <a:noFill/>
            </p:spPr>
            <p:txBody>
              <a:bodyPr wrap="square" lIns="0" tIns="0" rIns="0" bIns="0" rtlCol="0">
                <a:spAutoFit/>
              </a:bodyPr>
              <a:lstStyle/>
              <a:p>
                <a:pPr algn="ctr">
                  <a:spcAft>
                    <a:spcPts val="500"/>
                  </a:spcAft>
                </a:pPr>
                <a:r>
                  <a:rPr lang="en-US" sz="1500" b="1" dirty="0">
                    <a:solidFill>
                      <a:srgbClr val="595959"/>
                    </a:solidFill>
                    <a:latin typeface="Arial" panose="020B0604020202020204" pitchFamily="34" charset="0"/>
                    <a:cs typeface="Arial" panose="020B0604020202020204" pitchFamily="34" charset="0"/>
                  </a:rPr>
                  <a:t>Active Listing Greater Than New Listings</a:t>
                </a:r>
                <a:br>
                  <a:rPr lang="en-US" sz="1500" b="1" dirty="0">
                    <a:solidFill>
                      <a:schemeClr val="bg2"/>
                    </a:solidFill>
                    <a:latin typeface="Arial" panose="020B0604020202020204" pitchFamily="34" charset="0"/>
                    <a:cs typeface="Arial" panose="020B0604020202020204" pitchFamily="34" charset="0"/>
                  </a:rPr>
                </a:br>
                <a:r>
                  <a:rPr lang="en-US" sz="1250" i="1" dirty="0">
                    <a:solidFill>
                      <a:schemeClr val="bg2"/>
                    </a:solidFill>
                    <a:latin typeface="Georgia" panose="02040502050405020303" pitchFamily="18" charset="0"/>
                    <a:cs typeface="Arial" panose="020B0604020202020204" pitchFamily="34" charset="0"/>
                  </a:rPr>
                  <a:t>In Thousands</a:t>
                </a:r>
              </a:p>
            </p:txBody>
          </p:sp>
        </p:grpSp>
        <p:sp>
          <p:nvSpPr>
            <p:cNvPr id="12" name="TextBox 11">
              <a:extLst>
                <a:ext uri="{FF2B5EF4-FFF2-40B4-BE49-F238E27FC236}">
                  <a16:creationId xmlns:a16="http://schemas.microsoft.com/office/drawing/2014/main" id="{779F5B0D-0AFB-A170-B881-6561F5935799}"/>
                </a:ext>
              </a:extLst>
            </p:cNvPr>
            <p:cNvSpPr txBox="1"/>
            <p:nvPr/>
          </p:nvSpPr>
          <p:spPr>
            <a:xfrm>
              <a:off x="5896959" y="8995800"/>
              <a:ext cx="1414169" cy="221449"/>
            </a:xfrm>
            <a:prstGeom prst="rect">
              <a:avLst/>
            </a:prstGeom>
            <a:noFill/>
          </p:spPr>
          <p:txBody>
            <a:bodyPr wrap="none" rtlCol="0">
              <a:spAutoFit/>
            </a:bodyPr>
            <a:lstStyle/>
            <a:p>
              <a:pPr algn="r"/>
              <a:r>
                <a:rPr lang="en-US" sz="1050">
                  <a:solidFill>
                    <a:schemeClr val="bg2">
                      <a:lumMod val="60000"/>
                      <a:lumOff val="40000"/>
                    </a:schemeClr>
                  </a:solidFill>
                </a:rPr>
                <a:t>Source: Realtor.com</a:t>
              </a:r>
            </a:p>
          </p:txBody>
        </p:sp>
      </p:grpSp>
      <p:sp>
        <p:nvSpPr>
          <p:cNvPr id="17" name="Rectangle 16">
            <a:extLst>
              <a:ext uri="{FF2B5EF4-FFF2-40B4-BE49-F238E27FC236}">
                <a16:creationId xmlns:a16="http://schemas.microsoft.com/office/drawing/2014/main" id="{21F1EF3E-3861-C412-DC13-B0FD5924EFE5}"/>
              </a:ext>
            </a:extLst>
          </p:cNvPr>
          <p:cNvSpPr/>
          <p:nvPr/>
        </p:nvSpPr>
        <p:spPr>
          <a:xfrm>
            <a:off x="466831" y="5638801"/>
            <a:ext cx="6841785" cy="3767606"/>
          </a:xfrm>
          <a:prstGeom prst="rect">
            <a:avLst/>
          </a:prstGeom>
          <a:no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es-US"/>
          </a:p>
        </p:txBody>
      </p:sp>
      <p:graphicFrame>
        <p:nvGraphicFramePr>
          <p:cNvPr id="18" name="Chart 17">
            <a:extLst>
              <a:ext uri="{FF2B5EF4-FFF2-40B4-BE49-F238E27FC236}">
                <a16:creationId xmlns:a16="http://schemas.microsoft.com/office/drawing/2014/main" id="{AB13E99E-3182-90FE-DB7B-4E5AB3C10FFD}"/>
              </a:ext>
            </a:extLst>
          </p:cNvPr>
          <p:cNvGraphicFramePr/>
          <p:nvPr>
            <p:extLst>
              <p:ext uri="{D42A27DB-BD31-4B8C-83A1-F6EECF244321}">
                <p14:modId xmlns:p14="http://schemas.microsoft.com/office/powerpoint/2010/main" val="1008375552"/>
              </p:ext>
            </p:extLst>
          </p:nvPr>
        </p:nvGraphicFramePr>
        <p:xfrm>
          <a:off x="466831" y="6347322"/>
          <a:ext cx="6838738" cy="2851651"/>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4EBCC786-83AB-F206-AEBF-E97D25238ED1}"/>
              </a:ext>
            </a:extLst>
          </p:cNvPr>
          <p:cNvSpPr/>
          <p:nvPr/>
        </p:nvSpPr>
        <p:spPr>
          <a:xfrm>
            <a:off x="0" y="0"/>
            <a:ext cx="7772400" cy="21852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02920" tIns="594360" rIns="502920" bIns="594360" rtlCol="0" anchor="t" anchorCtr="0">
            <a:spAutoFit/>
          </a:bodyPr>
          <a:lstStyle/>
          <a:p>
            <a:pPr lvl="0">
              <a:spcAft>
                <a:spcPts val="1000"/>
              </a:spcAft>
            </a:pPr>
            <a:r>
              <a:rPr lang="en-US" sz="3200" dirty="0">
                <a:solidFill>
                  <a:srgbClr val="FFFFFF"/>
                </a:solidFill>
              </a:rPr>
              <a:t>How Long Will It Take</a:t>
            </a:r>
            <a:br>
              <a:rPr lang="en-US" sz="3200" dirty="0">
                <a:solidFill>
                  <a:srgbClr val="FFFFFF"/>
                </a:solidFill>
              </a:rPr>
            </a:br>
            <a:r>
              <a:rPr lang="en-US" sz="3200" dirty="0">
                <a:solidFill>
                  <a:srgbClr val="FFFFFF"/>
                </a:solidFill>
              </a:rPr>
              <a:t>To Sell My House?</a:t>
            </a:r>
          </a:p>
        </p:txBody>
      </p:sp>
      <p:pic>
        <p:nvPicPr>
          <p:cNvPr id="4" name="Picture 3" descr="A clock on a wall&#10;&#10;Description automatically generated">
            <a:extLst>
              <a:ext uri="{FF2B5EF4-FFF2-40B4-BE49-F238E27FC236}">
                <a16:creationId xmlns:a16="http://schemas.microsoft.com/office/drawing/2014/main" id="{9FCD1768-955B-9005-9382-91219CC63316}"/>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5029200" y="-4806"/>
            <a:ext cx="2743200" cy="2194825"/>
          </a:xfrm>
          <a:prstGeom prst="rect">
            <a:avLst/>
          </a:prstGeom>
        </p:spPr>
      </p:pic>
    </p:spTree>
    <p:extLst>
      <p:ext uri="{BB962C8B-B14F-4D97-AF65-F5344CB8AC3E}">
        <p14:creationId xmlns:p14="http://schemas.microsoft.com/office/powerpoint/2010/main" val="3309456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58226C4D-96EC-C348-9451-E15F45B52F37}"/>
              </a:ext>
            </a:extLst>
          </p:cNvPr>
          <p:cNvSpPr>
            <a:spLocks noGrp="1"/>
          </p:cNvSpPr>
          <p:nvPr>
            <p:ph type="sldNum" sz="quarter" idx="12"/>
          </p:nvPr>
        </p:nvSpPr>
        <p:spPr/>
        <p:txBody>
          <a:bodyPr/>
          <a:lstStyle/>
          <a:p>
            <a:fld id="{D9C681BF-E0B0-FE40-97D6-3440D5EE15D9}" type="slidenum">
              <a:rPr lang="en-US" smtClean="0"/>
              <a:pPr/>
              <a:t>7</a:t>
            </a:fld>
            <a:endParaRPr lang="en-US"/>
          </a:p>
        </p:txBody>
      </p:sp>
      <p:graphicFrame>
        <p:nvGraphicFramePr>
          <p:cNvPr id="15" name="Table 10">
            <a:extLst>
              <a:ext uri="{FF2B5EF4-FFF2-40B4-BE49-F238E27FC236}">
                <a16:creationId xmlns:a16="http://schemas.microsoft.com/office/drawing/2014/main" id="{BCC00ABC-B01E-4743-BB91-BA6877E4CF5D}"/>
              </a:ext>
            </a:extLst>
          </p:cNvPr>
          <p:cNvGraphicFramePr>
            <a:graphicFrameLocks noGrp="1"/>
          </p:cNvGraphicFramePr>
          <p:nvPr>
            <p:extLst>
              <p:ext uri="{D42A27DB-BD31-4B8C-83A1-F6EECF244321}">
                <p14:modId xmlns:p14="http://schemas.microsoft.com/office/powerpoint/2010/main" val="3415773774"/>
              </p:ext>
            </p:extLst>
          </p:nvPr>
        </p:nvGraphicFramePr>
        <p:xfrm>
          <a:off x="473242" y="8422202"/>
          <a:ext cx="6858000" cy="977011"/>
        </p:xfrm>
        <a:graphic>
          <a:graphicData uri="http://schemas.openxmlformats.org/drawingml/2006/table">
            <a:tbl>
              <a:tblPr firstRow="1" bandRow="1">
                <a:tableStyleId>{5C22544A-7EE6-4342-B048-85BDC9FD1C3A}</a:tableStyleId>
              </a:tblPr>
              <a:tblGrid>
                <a:gridCol w="6858000">
                  <a:extLst>
                    <a:ext uri="{9D8B030D-6E8A-4147-A177-3AD203B41FA5}">
                      <a16:colId xmlns:a16="http://schemas.microsoft.com/office/drawing/2014/main" val="1303912461"/>
                    </a:ext>
                  </a:extLst>
                </a:gridCol>
              </a:tblGrid>
              <a:tr h="770628">
                <a:tc>
                  <a:txBody>
                    <a:bodyPr/>
                    <a:lstStyle/>
                    <a:p>
                      <a:pPr>
                        <a:lnSpc>
                          <a:spcPct val="110000"/>
                        </a:lnSpc>
                        <a:spcAft>
                          <a:spcPts val="500"/>
                        </a:spcAft>
                      </a:pPr>
                      <a:r>
                        <a:rPr lang="en-US" sz="1500" dirty="0">
                          <a:solidFill>
                            <a:schemeClr val="accent2"/>
                          </a:solidFill>
                        </a:rPr>
                        <a:t>Bottom Line</a:t>
                      </a:r>
                    </a:p>
                    <a:p>
                      <a:pPr marL="0" marR="0" indent="0" algn="l" defTabSz="777240" rtl="0" eaLnBrk="1" fontAlgn="auto" latinLnBrk="0" hangingPunct="1">
                        <a:lnSpc>
                          <a:spcPct val="110000"/>
                        </a:lnSpc>
                        <a:spcBef>
                          <a:spcPts val="0"/>
                        </a:spcBef>
                        <a:spcAft>
                          <a:spcPts val="500"/>
                        </a:spcAft>
                        <a:buClrTx/>
                        <a:buSzTx/>
                        <a:buFontTx/>
                        <a:buNone/>
                        <a:tabLst/>
                        <a:defRPr/>
                      </a:pPr>
                      <a:r>
                        <a:rPr lang="en-US" sz="1350" b="0" i="1" dirty="0">
                          <a:solidFill>
                            <a:schemeClr val="bg2"/>
                          </a:solidFill>
                          <a:latin typeface="Georgia" panose="02040502050405020303" pitchFamily="18" charset="0"/>
                        </a:rPr>
                        <a:t>If you want your house to sell fast, you need to work with a pro. Let’s connect so you’ve got someone who understands the current market trends, how to build a strategy around those factors, how to set your house up to sell quickly.</a:t>
                      </a:r>
                    </a:p>
                  </a:txBody>
                  <a:tcPr marL="182880" marR="0" marT="0" marB="0">
                    <a:lnL w="28575" cap="flat" cmpd="sng" algn="ctr">
                      <a:solidFill>
                        <a:schemeClr val="accent2"/>
                      </a:solidFill>
                      <a:prstDash val="sysDot"/>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7170411"/>
                  </a:ext>
                </a:extLst>
              </a:tr>
            </a:tbl>
          </a:graphicData>
        </a:graphic>
      </p:graphicFrame>
      <p:sp>
        <p:nvSpPr>
          <p:cNvPr id="2" name="TextBox 1">
            <a:extLst>
              <a:ext uri="{FF2B5EF4-FFF2-40B4-BE49-F238E27FC236}">
                <a16:creationId xmlns:a16="http://schemas.microsoft.com/office/drawing/2014/main" id="{24630086-124F-3EE1-6B57-A8ED78AD8DA6}"/>
              </a:ext>
            </a:extLst>
          </p:cNvPr>
          <p:cNvSpPr txBox="1"/>
          <p:nvPr/>
        </p:nvSpPr>
        <p:spPr>
          <a:xfrm>
            <a:off x="472524" y="317084"/>
            <a:ext cx="6841785" cy="7445929"/>
          </a:xfrm>
          <a:prstGeom prst="rect">
            <a:avLst/>
          </a:prstGeom>
          <a:noFill/>
        </p:spPr>
        <p:txBody>
          <a:bodyPr wrap="square" lIns="0" tIns="320040" rIns="0" bIns="0" numCol="1" spcCol="457200" rtlCol="0" anchor="t">
            <a:noAutofit/>
          </a:bodyPr>
          <a:lstStyle/>
          <a:p>
            <a:pPr algn="l" fontAlgn="base">
              <a:lnSpc>
                <a:spcPct val="112000"/>
              </a:lnSpc>
              <a:spcAft>
                <a:spcPts val="1000"/>
              </a:spcAft>
            </a:pPr>
            <a:r>
              <a:rPr lang="en-US" sz="1500" b="1" dirty="0"/>
              <a:t>How That Growth Is Impacting Listings Today</a:t>
            </a:r>
            <a:endParaRPr lang="en-US" sz="1500" dirty="0"/>
          </a:p>
          <a:p>
            <a:pPr fontAlgn="base">
              <a:lnSpc>
                <a:spcPct val="112000"/>
              </a:lnSpc>
              <a:spcAft>
                <a:spcPts val="1000"/>
              </a:spcAft>
            </a:pPr>
            <a:r>
              <a:rPr lang="en-US" sz="1250" dirty="0"/>
              <a:t>Think of the homes on the market like loaves of bread for sale in a bakery. When a fresh batch of bread is put out, everyone wants the newest and hottest one – in the housing market, those are the new listings. But if a loaf sits there too long, it starts to get stale, and fewer people want to buy it – in the housing market, those are the active listings.</a:t>
            </a:r>
          </a:p>
          <a:p>
            <a:pPr fontAlgn="base">
              <a:lnSpc>
                <a:spcPct val="112000"/>
              </a:lnSpc>
              <a:spcAft>
                <a:spcPts val="1000"/>
              </a:spcAft>
            </a:pPr>
            <a:r>
              <a:rPr lang="en-US" sz="1500" b="1" dirty="0"/>
              <a:t>An Agent Will Help Your House Stand Out and Sell Quickly</a:t>
            </a:r>
            <a:endParaRPr lang="en-US" sz="1500" dirty="0"/>
          </a:p>
          <a:p>
            <a:pPr fontAlgn="base">
              <a:lnSpc>
                <a:spcPct val="112000"/>
              </a:lnSpc>
              <a:spcAft>
                <a:spcPts val="1000"/>
              </a:spcAft>
            </a:pPr>
            <a:r>
              <a:rPr lang="en-US" sz="1250" dirty="0"/>
              <a:t>A pro will help make sure your listing is scooped up when it’s fresh and doesn’t stick around long enough to go stale. A great agent will walk you through how to:</a:t>
            </a:r>
          </a:p>
          <a:p>
            <a:pPr marL="285750" indent="-285750" fontAlgn="base">
              <a:lnSpc>
                <a:spcPct val="112000"/>
              </a:lnSpc>
              <a:spcAft>
                <a:spcPts val="1000"/>
              </a:spcAft>
              <a:buFont typeface="Arial" panose="020B0604020202020204" pitchFamily="34" charset="0"/>
              <a:buChar char="•"/>
            </a:pPr>
            <a:r>
              <a:rPr lang="en-US" sz="1250" b="1" dirty="0"/>
              <a:t>Price your house to sell: </a:t>
            </a:r>
            <a:r>
              <a:rPr lang="en-US" sz="1250" dirty="0"/>
              <a:t>A local real estate agent will do a competitive market analysis by reviewing recent sales and current listings for your area. Then, your agent will use that data to make sure your home is priced accurately for today’s market. </a:t>
            </a:r>
          </a:p>
          <a:p>
            <a:pPr marL="285750" indent="-285750" fontAlgn="base">
              <a:lnSpc>
                <a:spcPct val="112000"/>
              </a:lnSpc>
              <a:spcAft>
                <a:spcPts val="1000"/>
              </a:spcAft>
              <a:buFont typeface="Arial" panose="020B0604020202020204" pitchFamily="34" charset="0"/>
              <a:buChar char="•"/>
            </a:pPr>
            <a:r>
              <a:rPr lang="en-US" sz="1250" b="1" dirty="0"/>
              <a:t>Update or repair your house so it shows well: </a:t>
            </a:r>
            <a:r>
              <a:rPr lang="en-US" sz="1250" dirty="0"/>
              <a:t>Homes that are well maintained, have great curb appeal, and are updated with modern finishes tend to sell faster. An agent is a key resource for what buyers will be looking for, if staging is worthwhile, and what repairs you need to tackle before you list. </a:t>
            </a:r>
          </a:p>
          <a:p>
            <a:pPr marL="285750" indent="-285750" fontAlgn="base">
              <a:lnSpc>
                <a:spcPct val="112000"/>
              </a:lnSpc>
              <a:spcAft>
                <a:spcPts val="1000"/>
              </a:spcAft>
              <a:buFont typeface="Arial" panose="020B0604020202020204" pitchFamily="34" charset="0"/>
              <a:buChar char="•"/>
            </a:pPr>
            <a:r>
              <a:rPr lang="en-US" sz="1250" b="1" dirty="0"/>
              <a:t>Offer incentives and extras: </a:t>
            </a:r>
            <a:r>
              <a:rPr lang="en-US" sz="1250" dirty="0"/>
              <a:t>Offering things like help with closing costs, a home warranty, or including additional items (like appliances or furniture) with the sale can sweeten the deal for buyers. A real estate agent can suggest the right incentives to offer based on current market conditions and buyer expectations.</a:t>
            </a:r>
          </a:p>
          <a:p>
            <a:pPr fontAlgn="base">
              <a:lnSpc>
                <a:spcPct val="112000"/>
              </a:lnSpc>
              <a:spcAft>
                <a:spcPts val="1000"/>
              </a:spcAft>
            </a:pPr>
            <a:r>
              <a:rPr lang="en-US" sz="1250" dirty="0"/>
              <a:t>The </a:t>
            </a:r>
            <a:r>
              <a:rPr lang="en-US" sz="1250" i="1" dirty="0"/>
              <a:t>National Association of Realtors </a:t>
            </a:r>
            <a:r>
              <a:rPr lang="en-US" sz="1250" dirty="0"/>
              <a:t>(NAR) explains the impact the right partner can have:</a:t>
            </a:r>
          </a:p>
          <a:p>
            <a:pPr lvl="1" fontAlgn="base">
              <a:lnSpc>
                <a:spcPct val="112000"/>
              </a:lnSpc>
              <a:spcAft>
                <a:spcPts val="1000"/>
              </a:spcAft>
            </a:pPr>
            <a:r>
              <a:rPr lang="en-US" sz="1250" i="1" dirty="0">
                <a:solidFill>
                  <a:schemeClr val="tx1">
                    <a:lumMod val="65000"/>
                    <a:lumOff val="35000"/>
                  </a:schemeClr>
                </a:solidFill>
              </a:rPr>
              <a:t>“Home sellers without an agent are nearly twice as likely to say they didn’t accept an offer for at least three months; 53% of sellers who used an agent say they accepted an offer within a month of listing their home.”</a:t>
            </a:r>
            <a:endParaRPr lang="en-US" sz="1250" b="0" i="0" dirty="0">
              <a:effectLst/>
            </a:endParaRPr>
          </a:p>
          <a:p>
            <a:pPr algn="l" fontAlgn="base">
              <a:lnSpc>
                <a:spcPct val="112000"/>
              </a:lnSpc>
              <a:spcAft>
                <a:spcPts val="1000"/>
              </a:spcAft>
            </a:pPr>
            <a:endParaRPr lang="en-US" sz="1250" b="0" i="0" dirty="0">
              <a:effectLst/>
            </a:endParaRPr>
          </a:p>
        </p:txBody>
      </p:sp>
    </p:spTree>
    <p:extLst>
      <p:ext uri="{BB962C8B-B14F-4D97-AF65-F5344CB8AC3E}">
        <p14:creationId xmlns:p14="http://schemas.microsoft.com/office/powerpoint/2010/main" val="4185799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C1D776D-4196-80E2-B1DD-997739E354FF}"/>
              </a:ext>
            </a:extLst>
          </p:cNvPr>
          <p:cNvSpPr/>
          <p:nvPr/>
        </p:nvSpPr>
        <p:spPr>
          <a:xfrm>
            <a:off x="362453" y="3518368"/>
            <a:ext cx="6936981" cy="6352636"/>
          </a:xfrm>
          <a:prstGeom prst="rect">
            <a:avLst/>
          </a:prstGeom>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2000"/>
              </a:lnSpc>
              <a:spcAft>
                <a:spcPts val="1000"/>
              </a:spcAft>
            </a:pPr>
            <a:r>
              <a:rPr lang="en-US" sz="1500" b="1" dirty="0"/>
              <a:t>Mortgage Rates Are Expected To Ease and Stabilize in 2025</a:t>
            </a:r>
            <a:endParaRPr lang="en-US" sz="1250" dirty="0">
              <a:cs typeface="Arial"/>
            </a:endParaRPr>
          </a:p>
          <a:p>
            <a:pPr>
              <a:lnSpc>
                <a:spcPct val="112000"/>
              </a:lnSpc>
              <a:spcAft>
                <a:spcPts val="1000"/>
              </a:spcAft>
            </a:pPr>
            <a:r>
              <a:rPr lang="en-US" sz="1250" dirty="0"/>
              <a:t>After a lot of volatility and uncertainty throughout 2024, expert forecasts suggest rates will start to stabilize over the next year, and should ease a bit compared to where they are right now (s</a:t>
            </a:r>
            <a:r>
              <a:rPr lang="en-US" sz="1250" i="1" dirty="0"/>
              <a:t>ee graph below):</a:t>
            </a:r>
          </a:p>
          <a:p>
            <a:pPr>
              <a:lnSpc>
                <a:spcPct val="112000"/>
              </a:lnSpc>
              <a:spcAft>
                <a:spcPts val="1000"/>
              </a:spcAft>
            </a:pPr>
            <a:endParaRPr lang="en-US" sz="1250" i="1" dirty="0"/>
          </a:p>
          <a:p>
            <a:pPr>
              <a:lnSpc>
                <a:spcPct val="112000"/>
              </a:lnSpc>
              <a:spcAft>
                <a:spcPts val="1000"/>
              </a:spcAft>
            </a:pPr>
            <a:endParaRPr lang="en-US" sz="1250" i="1" dirty="0"/>
          </a:p>
          <a:p>
            <a:pPr>
              <a:lnSpc>
                <a:spcPct val="112000"/>
              </a:lnSpc>
              <a:spcAft>
                <a:spcPts val="1000"/>
              </a:spcAft>
            </a:pPr>
            <a:endParaRPr lang="en-US" sz="1250" i="1" dirty="0"/>
          </a:p>
          <a:p>
            <a:pPr>
              <a:lnSpc>
                <a:spcPct val="112000"/>
              </a:lnSpc>
              <a:spcAft>
                <a:spcPts val="1000"/>
              </a:spcAft>
            </a:pPr>
            <a:endParaRPr lang="en-US" sz="1250" i="1" dirty="0"/>
          </a:p>
          <a:p>
            <a:pPr>
              <a:lnSpc>
                <a:spcPct val="112000"/>
              </a:lnSpc>
              <a:spcAft>
                <a:spcPts val="1000"/>
              </a:spcAft>
            </a:pPr>
            <a:endParaRPr lang="en-US" sz="1250" i="1" dirty="0"/>
          </a:p>
          <a:p>
            <a:pPr>
              <a:lnSpc>
                <a:spcPct val="112000"/>
              </a:lnSpc>
              <a:spcAft>
                <a:spcPts val="1000"/>
              </a:spcAft>
            </a:pPr>
            <a:endParaRPr lang="en-US" sz="1250" i="1" dirty="0"/>
          </a:p>
          <a:p>
            <a:pPr>
              <a:lnSpc>
                <a:spcPct val="112000"/>
              </a:lnSpc>
              <a:spcAft>
                <a:spcPts val="1000"/>
              </a:spcAft>
            </a:pPr>
            <a:endParaRPr lang="en-US" sz="1250" i="1" dirty="0"/>
          </a:p>
          <a:p>
            <a:pPr>
              <a:lnSpc>
                <a:spcPct val="112000"/>
              </a:lnSpc>
              <a:spcAft>
                <a:spcPts val="1000"/>
              </a:spcAft>
            </a:pPr>
            <a:endParaRPr lang="en-US" sz="1250" i="1" dirty="0"/>
          </a:p>
          <a:p>
            <a:pPr>
              <a:lnSpc>
                <a:spcPct val="112000"/>
              </a:lnSpc>
              <a:spcAft>
                <a:spcPts val="1000"/>
              </a:spcAft>
            </a:pPr>
            <a:br>
              <a:rPr lang="en-US" sz="1250" i="1" dirty="0"/>
            </a:br>
            <a:endParaRPr lang="en-US" dirty="0"/>
          </a:p>
          <a:p>
            <a:pPr>
              <a:lnSpc>
                <a:spcPct val="112000"/>
              </a:lnSpc>
              <a:spcAft>
                <a:spcPts val="1000"/>
              </a:spcAft>
            </a:pPr>
            <a:r>
              <a:rPr lang="en-US" sz="1200" dirty="0"/>
              <a:t>It’s important to note this is one of the most challenging forecasts to make in the housing market. That’s because these forecasts hinge on a few key factors all lining up, including inflation, the economy, government policies, and more. While rates are expected to come down slightly, they’re going to be a moving target. </a:t>
            </a:r>
            <a:endParaRPr lang="en-US" sz="1200" dirty="0">
              <a:cs typeface="Arial"/>
            </a:endParaRPr>
          </a:p>
          <a:p>
            <a:pPr>
              <a:lnSpc>
                <a:spcPct val="112000"/>
              </a:lnSpc>
              <a:spcAft>
                <a:spcPts val="1000"/>
              </a:spcAft>
            </a:pPr>
            <a:r>
              <a:rPr lang="en-US" sz="1200" dirty="0"/>
              <a:t>Be sure to connect with a trusted agent and a lender, so you always have the latest updates – and an expert opinion on what that means for your move.  </a:t>
            </a:r>
            <a:endParaRPr lang="en-US" dirty="0"/>
          </a:p>
          <a:p>
            <a:pPr>
              <a:lnSpc>
                <a:spcPct val="112000"/>
              </a:lnSpc>
              <a:spcAft>
                <a:spcPts val="1000"/>
              </a:spcAft>
            </a:pPr>
            <a:endParaRPr lang="en-US" sz="1250" dirty="0"/>
          </a:p>
        </p:txBody>
      </p:sp>
      <p:sp>
        <p:nvSpPr>
          <p:cNvPr id="7" name="TextBox 2">
            <a:extLst>
              <a:ext uri="{FF2B5EF4-FFF2-40B4-BE49-F238E27FC236}">
                <a16:creationId xmlns:a16="http://schemas.microsoft.com/office/drawing/2014/main" id="{2055C00D-CA17-D580-A897-65731B05043F}"/>
              </a:ext>
            </a:extLst>
          </p:cNvPr>
          <p:cNvSpPr txBox="1"/>
          <p:nvPr/>
        </p:nvSpPr>
        <p:spPr>
          <a:xfrm>
            <a:off x="387659" y="2099195"/>
            <a:ext cx="6705786" cy="1058453"/>
          </a:xfrm>
          <a:prstGeom prst="rect">
            <a:avLst/>
          </a:prstGeom>
          <a:noFill/>
        </p:spPr>
        <p:txBody>
          <a:bodyPr wrap="square" lIns="0" tIns="320040" rIns="0" bIns="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3999"/>
              </a:lnSpc>
              <a:spcAft>
                <a:spcPts val="1000"/>
              </a:spcAft>
            </a:pPr>
            <a:r>
              <a:rPr lang="en-US" sz="1500" i="1" dirty="0">
                <a:solidFill>
                  <a:schemeClr val="bg2"/>
                </a:solidFill>
                <a:latin typeface="Georgia"/>
                <a:cs typeface="Arial"/>
              </a:rPr>
              <a:t>Curious about where the housing market is headed in 2025? Here's what the expert forecasts have to say about two key factors that impact your decision: mortgage rates and home prices.  </a:t>
            </a:r>
            <a:endParaRPr lang="en-US" sz="1500" i="1" dirty="0">
              <a:solidFill>
                <a:schemeClr val="bg2"/>
              </a:solidFill>
              <a:latin typeface="Georgia" panose="02040502050405020303" pitchFamily="18" charset="0"/>
              <a:cs typeface="Arial"/>
            </a:endParaRPr>
          </a:p>
          <a:p>
            <a:pPr>
              <a:lnSpc>
                <a:spcPct val="114000"/>
              </a:lnSpc>
              <a:spcAft>
                <a:spcPts val="1000"/>
              </a:spcAft>
            </a:pPr>
            <a:endParaRPr lang="en-US" sz="1500" i="1" dirty="0">
              <a:solidFill>
                <a:schemeClr val="bg2"/>
              </a:solidFill>
              <a:latin typeface="Georgia" panose="02040502050405020303" pitchFamily="18" charset="0"/>
            </a:endParaRPr>
          </a:p>
          <a:p>
            <a:pPr>
              <a:lnSpc>
                <a:spcPct val="114000"/>
              </a:lnSpc>
              <a:spcAft>
                <a:spcPts val="1000"/>
              </a:spcAft>
            </a:pPr>
            <a:endParaRPr lang="en-US" sz="1500" i="1" dirty="0">
              <a:solidFill>
                <a:schemeClr val="bg2"/>
              </a:solidFill>
              <a:latin typeface="Georgia" panose="02040502050405020303" pitchFamily="18" charset="0"/>
            </a:endParaRPr>
          </a:p>
        </p:txBody>
      </p:sp>
      <p:sp>
        <p:nvSpPr>
          <p:cNvPr id="5" name="Slide Number Placeholder 13">
            <a:extLst>
              <a:ext uri="{FF2B5EF4-FFF2-40B4-BE49-F238E27FC236}">
                <a16:creationId xmlns:a16="http://schemas.microsoft.com/office/drawing/2014/main" id="{59DB487D-FD74-A99E-18F8-E27334E0DF85}"/>
              </a:ext>
            </a:extLst>
          </p:cNvPr>
          <p:cNvSpPr>
            <a:spLocks noGrp="1"/>
          </p:cNvSpPr>
          <p:nvPr>
            <p:ph type="sldNum" sz="quarter" idx="12"/>
          </p:nvPr>
        </p:nvSpPr>
        <p:spPr>
          <a:xfrm>
            <a:off x="3443991" y="9372600"/>
            <a:ext cx="884419" cy="685801"/>
          </a:xfrm>
        </p:spPr>
        <p:txBody>
          <a:bodyPr/>
          <a:lstStyle/>
          <a:p>
            <a:fld id="{D9C681BF-E0B0-FE40-97D6-3440D5EE15D9}" type="slidenum">
              <a:rPr lang="en-US" dirty="0" smtClean="0"/>
              <a:pPr/>
              <a:t>8</a:t>
            </a:fld>
            <a:endParaRPr lang="en-US"/>
          </a:p>
        </p:txBody>
      </p:sp>
      <p:sp>
        <p:nvSpPr>
          <p:cNvPr id="8" name="TextBox 7">
            <a:extLst>
              <a:ext uri="{FF2B5EF4-FFF2-40B4-BE49-F238E27FC236}">
                <a16:creationId xmlns:a16="http://schemas.microsoft.com/office/drawing/2014/main" id="{9CA45B70-8EDE-7502-909A-B2BFB15A9431}"/>
              </a:ext>
            </a:extLst>
          </p:cNvPr>
          <p:cNvSpPr txBox="1"/>
          <p:nvPr/>
        </p:nvSpPr>
        <p:spPr>
          <a:xfrm>
            <a:off x="351064" y="214816"/>
            <a:ext cx="7070271" cy="1077218"/>
          </a:xfrm>
          <a:prstGeom prst="rect">
            <a:avLst/>
          </a:prstGeom>
          <a:noFill/>
        </p:spPr>
        <p:txBody>
          <a:bodyPr wrap="square" rtlCol="0">
            <a:spAutoFit/>
          </a:bodyPr>
          <a:lstStyle/>
          <a:p>
            <a:r>
              <a:rPr lang="en-US" sz="3200">
                <a:solidFill>
                  <a:srgbClr val="FFFFFF"/>
                </a:solidFill>
              </a:rPr>
              <a:t>What To Expect from Mortgage Rates and Home Prices in 2025 </a:t>
            </a:r>
            <a:endParaRPr lang="en-US"/>
          </a:p>
        </p:txBody>
      </p:sp>
      <p:sp>
        <p:nvSpPr>
          <p:cNvPr id="3" name="Rectangle 2">
            <a:extLst>
              <a:ext uri="{FF2B5EF4-FFF2-40B4-BE49-F238E27FC236}">
                <a16:creationId xmlns:a16="http://schemas.microsoft.com/office/drawing/2014/main" id="{F2956200-9B3F-308E-5D4D-10CAE716F261}"/>
              </a:ext>
            </a:extLst>
          </p:cNvPr>
          <p:cNvSpPr/>
          <p:nvPr/>
        </p:nvSpPr>
        <p:spPr>
          <a:xfrm>
            <a:off x="457200" y="4778686"/>
            <a:ext cx="6857999" cy="3076698"/>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en-US"/>
          </a:p>
        </p:txBody>
      </p:sp>
      <p:sp>
        <p:nvSpPr>
          <p:cNvPr id="4" name="Text Placeholder 3">
            <a:extLst>
              <a:ext uri="{FF2B5EF4-FFF2-40B4-BE49-F238E27FC236}">
                <a16:creationId xmlns:a16="http://schemas.microsoft.com/office/drawing/2014/main" id="{9B5D6B8F-9DD9-ADE1-3D33-97005C6731B5}"/>
              </a:ext>
            </a:extLst>
          </p:cNvPr>
          <p:cNvSpPr txBox="1">
            <a:spLocks/>
          </p:cNvSpPr>
          <p:nvPr/>
        </p:nvSpPr>
        <p:spPr>
          <a:xfrm>
            <a:off x="3971178" y="7603066"/>
            <a:ext cx="3266660" cy="312740"/>
          </a:xfrm>
          <a:prstGeom prst="rect">
            <a:avLst/>
          </a:prstGeom>
        </p:spPr>
        <p:txBody>
          <a:bodyPr vert="horz" lIns="0" tIns="45720" rIns="0" bIns="45720" rtlCol="0">
            <a:normAutofit/>
          </a:bodyPr>
          <a:lstStyle>
            <a:lvl1pPr marL="0" indent="0" algn="r" defTabSz="914377" rtl="0" eaLnBrk="1" latinLnBrk="0" hangingPunct="1">
              <a:lnSpc>
                <a:spcPct val="90000"/>
              </a:lnSpc>
              <a:spcBef>
                <a:spcPts val="1000"/>
              </a:spcBef>
              <a:buFont typeface="Arial" panose="020B0604020202020204" pitchFamily="34" charset="0"/>
              <a:buNone/>
              <a:defRPr sz="1200" kern="1200">
                <a:solidFill>
                  <a:schemeClr val="bg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chemeClr val="bg2">
                    <a:lumMod val="60000"/>
                    <a:lumOff val="40000"/>
                  </a:schemeClr>
                </a:solidFill>
                <a:effectLst/>
                <a:uLnTx/>
                <a:uFillTx/>
                <a:latin typeface="Arial" panose="020B0604020202020204"/>
                <a:ea typeface="+mn-ea"/>
                <a:cs typeface="+mn-cs"/>
              </a:rPr>
              <a:t>Sources: Fannie Mae, MBA, Wells Fargo</a:t>
            </a:r>
          </a:p>
        </p:txBody>
      </p:sp>
      <p:sp>
        <p:nvSpPr>
          <p:cNvPr id="6" name="Title 1">
            <a:extLst>
              <a:ext uri="{FF2B5EF4-FFF2-40B4-BE49-F238E27FC236}">
                <a16:creationId xmlns:a16="http://schemas.microsoft.com/office/drawing/2014/main" id="{919AEF8D-48B4-1989-4207-24465E30AF99}"/>
              </a:ext>
            </a:extLst>
          </p:cNvPr>
          <p:cNvSpPr txBox="1">
            <a:spLocks/>
          </p:cNvSpPr>
          <p:nvPr/>
        </p:nvSpPr>
        <p:spPr>
          <a:xfrm>
            <a:off x="2178177" y="4829163"/>
            <a:ext cx="3124750" cy="289505"/>
          </a:xfrm>
          <a:prstGeom prst="rect">
            <a:avLst/>
          </a:prstGeom>
        </p:spPr>
        <p:txBody>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500" b="1" dirty="0">
                <a:solidFill>
                  <a:schemeClr val="tx1">
                    <a:lumMod val="65000"/>
                    <a:lumOff val="35000"/>
                  </a:schemeClr>
                </a:solidFill>
              </a:rPr>
              <a:t>Mortgage Rates Projections</a:t>
            </a:r>
          </a:p>
        </p:txBody>
      </p:sp>
      <p:sp>
        <p:nvSpPr>
          <p:cNvPr id="10" name="Text Placeholder 2">
            <a:extLst>
              <a:ext uri="{FF2B5EF4-FFF2-40B4-BE49-F238E27FC236}">
                <a16:creationId xmlns:a16="http://schemas.microsoft.com/office/drawing/2014/main" id="{425E5284-8D20-2F7E-C28D-360E21CFF44B}"/>
              </a:ext>
            </a:extLst>
          </p:cNvPr>
          <p:cNvSpPr txBox="1">
            <a:spLocks/>
          </p:cNvSpPr>
          <p:nvPr/>
        </p:nvSpPr>
        <p:spPr>
          <a:xfrm>
            <a:off x="318118" y="5126973"/>
            <a:ext cx="6844868" cy="289504"/>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bg2"/>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50" i="1" dirty="0">
                <a:solidFill>
                  <a:schemeClr val="bg1">
                    <a:lumMod val="50000"/>
                  </a:schemeClr>
                </a:solidFill>
                <a:latin typeface="Georgia"/>
                <a:cs typeface="Geeza Pro"/>
              </a:rPr>
              <a:t>30-Year Fixed Rate, as of November 2024</a:t>
            </a:r>
            <a:endParaRPr lang="en-US" sz="1250" i="1" dirty="0">
              <a:solidFill>
                <a:schemeClr val="bg1">
                  <a:lumMod val="50000"/>
                </a:schemeClr>
              </a:solidFill>
              <a:latin typeface="Georgia" panose="02040502050405020303" pitchFamily="18" charset="0"/>
              <a:cs typeface="Geeza Pro" panose="02000400000000000000" pitchFamily="2" charset="-78"/>
            </a:endParaRPr>
          </a:p>
          <a:p>
            <a:endParaRPr lang="en-US" sz="1250" i="1" dirty="0">
              <a:solidFill>
                <a:schemeClr val="bg1">
                  <a:lumMod val="50000"/>
                </a:schemeClr>
              </a:solidFill>
              <a:latin typeface="Georgia" panose="02040502050405020303" pitchFamily="18" charset="0"/>
              <a:cs typeface="Geeza Pro" panose="02000400000000000000" pitchFamily="2" charset="-78"/>
            </a:endParaRPr>
          </a:p>
        </p:txBody>
      </p:sp>
      <p:sp>
        <p:nvSpPr>
          <p:cNvPr id="12" name="Rectangle 11">
            <a:extLst>
              <a:ext uri="{FF2B5EF4-FFF2-40B4-BE49-F238E27FC236}">
                <a16:creationId xmlns:a16="http://schemas.microsoft.com/office/drawing/2014/main" id="{72FE8648-4297-E324-B57E-B517E5461277}"/>
              </a:ext>
            </a:extLst>
          </p:cNvPr>
          <p:cNvSpPr/>
          <p:nvPr/>
        </p:nvSpPr>
        <p:spPr>
          <a:xfrm>
            <a:off x="-668" y="0"/>
            <a:ext cx="7772400" cy="21852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02920" tIns="594360" rIns="502920" bIns="594360" rtlCol="0" anchor="t" anchorCtr="0">
            <a:spAutoFit/>
          </a:bodyPr>
          <a:lstStyle/>
          <a:p>
            <a:pPr>
              <a:spcAft>
                <a:spcPts val="1000"/>
              </a:spcAft>
            </a:pPr>
            <a:r>
              <a:rPr lang="en-US" sz="3200" dirty="0">
                <a:solidFill>
                  <a:srgbClr val="FFFFFF"/>
                </a:solidFill>
              </a:rPr>
              <a:t>What To Expect from Mortgage Rates and Home Prices in 2025</a:t>
            </a:r>
          </a:p>
        </p:txBody>
      </p:sp>
      <p:graphicFrame>
        <p:nvGraphicFramePr>
          <p:cNvPr id="9" name="Table 5">
            <a:extLst>
              <a:ext uri="{FF2B5EF4-FFF2-40B4-BE49-F238E27FC236}">
                <a16:creationId xmlns:a16="http://schemas.microsoft.com/office/drawing/2014/main" id="{735E141D-9C3E-E7B7-6A03-AC222A081D97}"/>
              </a:ext>
            </a:extLst>
          </p:cNvPr>
          <p:cNvGraphicFramePr>
            <a:graphicFrameLocks noGrp="1"/>
          </p:cNvGraphicFramePr>
          <p:nvPr>
            <p:extLst>
              <p:ext uri="{D42A27DB-BD31-4B8C-83A1-F6EECF244321}">
                <p14:modId xmlns:p14="http://schemas.microsoft.com/office/powerpoint/2010/main" val="3669118636"/>
              </p:ext>
            </p:extLst>
          </p:nvPr>
        </p:nvGraphicFramePr>
        <p:xfrm>
          <a:off x="618775" y="5412166"/>
          <a:ext cx="6544210" cy="2143602"/>
        </p:xfrm>
        <a:graphic>
          <a:graphicData uri="http://schemas.openxmlformats.org/drawingml/2006/table">
            <a:tbl>
              <a:tblPr firstRow="1" bandRow="1">
                <a:tableStyleId>{5C22544A-7EE6-4342-B048-85BDC9FD1C3A}</a:tableStyleId>
              </a:tblPr>
              <a:tblGrid>
                <a:gridCol w="1308842">
                  <a:extLst>
                    <a:ext uri="{9D8B030D-6E8A-4147-A177-3AD203B41FA5}">
                      <a16:colId xmlns:a16="http://schemas.microsoft.com/office/drawing/2014/main" val="1452849712"/>
                    </a:ext>
                  </a:extLst>
                </a:gridCol>
                <a:gridCol w="1308842">
                  <a:extLst>
                    <a:ext uri="{9D8B030D-6E8A-4147-A177-3AD203B41FA5}">
                      <a16:colId xmlns:a16="http://schemas.microsoft.com/office/drawing/2014/main" val="1538254062"/>
                    </a:ext>
                  </a:extLst>
                </a:gridCol>
                <a:gridCol w="1308842">
                  <a:extLst>
                    <a:ext uri="{9D8B030D-6E8A-4147-A177-3AD203B41FA5}">
                      <a16:colId xmlns:a16="http://schemas.microsoft.com/office/drawing/2014/main" val="3703621258"/>
                    </a:ext>
                  </a:extLst>
                </a:gridCol>
                <a:gridCol w="1308842">
                  <a:extLst>
                    <a:ext uri="{9D8B030D-6E8A-4147-A177-3AD203B41FA5}">
                      <a16:colId xmlns:a16="http://schemas.microsoft.com/office/drawing/2014/main" val="360057514"/>
                    </a:ext>
                  </a:extLst>
                </a:gridCol>
                <a:gridCol w="1308842">
                  <a:extLst>
                    <a:ext uri="{9D8B030D-6E8A-4147-A177-3AD203B41FA5}">
                      <a16:colId xmlns:a16="http://schemas.microsoft.com/office/drawing/2014/main" val="4198450608"/>
                    </a:ext>
                  </a:extLst>
                </a:gridCol>
              </a:tblGrid>
              <a:tr h="485157">
                <a:tc>
                  <a:txBody>
                    <a:bodyPr/>
                    <a:lstStyle/>
                    <a:p>
                      <a:pPr algn="ctr"/>
                      <a:r>
                        <a:rPr lang="en-US" sz="1100" dirty="0"/>
                        <a:t>Quarter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100" dirty="0"/>
                        <a:t>Fannie Mae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100" dirty="0"/>
                        <a:t>MBA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100" dirty="0"/>
                        <a:t>Wells Fargo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100" dirty="0"/>
                        <a:t>Average of All Three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9034046"/>
                  </a:ext>
                </a:extLst>
              </a:tr>
              <a:tr h="331689">
                <a:tc>
                  <a:txBody>
                    <a:bodyPr/>
                    <a:lstStyle/>
                    <a:p>
                      <a:pPr algn="ctr"/>
                      <a:r>
                        <a:rPr lang="en-US" sz="1200" b="0" dirty="0">
                          <a:solidFill>
                            <a:schemeClr val="bg1"/>
                          </a:solidFill>
                        </a:rPr>
                        <a:t>2024 Q4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200" dirty="0">
                          <a:solidFill>
                            <a:schemeClr val="tx1"/>
                          </a:solidFill>
                        </a:rPr>
                        <a:t>6.60%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a:solidFill>
                            <a:schemeClr val="tx1"/>
                          </a:solidFill>
                        </a:rPr>
                        <a:t>6.60%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a:solidFill>
                            <a:schemeClr val="tx1"/>
                          </a:solidFill>
                        </a:rPr>
                        <a:t>6.80%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6.67%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2819960"/>
                  </a:ext>
                </a:extLst>
              </a:tr>
              <a:tr h="331689">
                <a:tc>
                  <a:txBody>
                    <a:bodyPr/>
                    <a:lstStyle/>
                    <a:p>
                      <a:pPr algn="ctr"/>
                      <a:r>
                        <a:rPr lang="en-US" sz="1200" b="0">
                          <a:solidFill>
                            <a:schemeClr val="bg1"/>
                          </a:solidFill>
                        </a:rPr>
                        <a:t>2025 Q1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200" dirty="0">
                          <a:solidFill>
                            <a:schemeClr val="tx1"/>
                          </a:solidFill>
                        </a:rPr>
                        <a:t>6.50%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rPr>
                        <a:t>6.60%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a:solidFill>
                            <a:schemeClr val="tx1"/>
                          </a:solidFill>
                        </a:rPr>
                        <a:t>6.65%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6.58%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7160416"/>
                  </a:ext>
                </a:extLst>
              </a:tr>
              <a:tr h="331689">
                <a:tc>
                  <a:txBody>
                    <a:bodyPr/>
                    <a:lstStyle/>
                    <a:p>
                      <a:pPr algn="ctr"/>
                      <a:r>
                        <a:rPr lang="en-US" sz="1200" b="0">
                          <a:solidFill>
                            <a:schemeClr val="bg1"/>
                          </a:solidFill>
                        </a:rPr>
                        <a:t>2025 Q2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200">
                          <a:solidFill>
                            <a:schemeClr val="tx1"/>
                          </a:solidFill>
                        </a:rPr>
                        <a:t>6.40%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rPr>
                        <a:t>6.50%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rPr>
                        <a:t>6.45%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solidFill>
                            <a:schemeClr val="tx1"/>
                          </a:solidFill>
                        </a:rPr>
                        <a:t>6.45%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6716623"/>
                  </a:ext>
                </a:extLst>
              </a:tr>
              <a:tr h="331689">
                <a:tc>
                  <a:txBody>
                    <a:bodyPr/>
                    <a:lstStyle/>
                    <a:p>
                      <a:pPr algn="ctr"/>
                      <a:r>
                        <a:rPr lang="en-US" sz="1200" b="0">
                          <a:solidFill>
                            <a:schemeClr val="bg1"/>
                          </a:solidFill>
                        </a:rPr>
                        <a:t>2025 Q3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200" dirty="0">
                          <a:solidFill>
                            <a:schemeClr val="tx1"/>
                          </a:solidFill>
                        </a:rPr>
                        <a:t>6.30%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a:solidFill>
                            <a:schemeClr val="tx1"/>
                          </a:solidFill>
                        </a:rPr>
                        <a:t>6.40%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a:solidFill>
                            <a:schemeClr val="tx1"/>
                          </a:solidFill>
                        </a:rPr>
                        <a:t>6.25%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6.32%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3811970"/>
                  </a:ext>
                </a:extLst>
              </a:tr>
              <a:tr h="331689">
                <a:tc>
                  <a:txBody>
                    <a:bodyPr/>
                    <a:lstStyle/>
                    <a:p>
                      <a:pPr algn="ctr"/>
                      <a:r>
                        <a:rPr lang="en-US" sz="1200" b="0" dirty="0">
                          <a:solidFill>
                            <a:schemeClr val="bg1"/>
                          </a:solidFill>
                        </a:rPr>
                        <a:t>2025 Q4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200">
                          <a:solidFill>
                            <a:schemeClr val="tx1"/>
                          </a:solidFill>
                        </a:rPr>
                        <a:t>6.30%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a:solidFill>
                            <a:schemeClr val="tx1"/>
                          </a:solidFill>
                        </a:rPr>
                        <a:t>6.40%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a:solidFill>
                            <a:schemeClr val="tx1"/>
                          </a:solidFill>
                        </a:rPr>
                        <a:t>6.30%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6.33%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7612101"/>
                  </a:ext>
                </a:extLst>
              </a:tr>
            </a:tbl>
          </a:graphicData>
        </a:graphic>
      </p:graphicFrame>
    </p:spTree>
    <p:extLst>
      <p:ext uri="{BB962C8B-B14F-4D97-AF65-F5344CB8AC3E}">
        <p14:creationId xmlns:p14="http://schemas.microsoft.com/office/powerpoint/2010/main" val="3198469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C247E14B-33A9-6671-10FC-54EE8E154B39}"/>
              </a:ext>
            </a:extLst>
          </p:cNvPr>
          <p:cNvGraphicFramePr/>
          <p:nvPr>
            <p:extLst>
              <p:ext uri="{D42A27DB-BD31-4B8C-83A1-F6EECF244321}">
                <p14:modId xmlns:p14="http://schemas.microsoft.com/office/powerpoint/2010/main" val="1687859713"/>
              </p:ext>
            </p:extLst>
          </p:nvPr>
        </p:nvGraphicFramePr>
        <p:xfrm>
          <a:off x="449708" y="2337405"/>
          <a:ext cx="6859336" cy="3665298"/>
        </p:xfrm>
        <a:graphic>
          <a:graphicData uri="http://schemas.openxmlformats.org/drawingml/2006/chart">
            <c:chart xmlns:c="http://schemas.openxmlformats.org/drawingml/2006/chart" xmlns:r="http://schemas.openxmlformats.org/officeDocument/2006/relationships" r:id="rId3"/>
          </a:graphicData>
        </a:graphic>
      </p:graphicFrame>
      <p:sp>
        <p:nvSpPr>
          <p:cNvPr id="14" name="Slide Number Placeholder 13">
            <a:extLst>
              <a:ext uri="{FF2B5EF4-FFF2-40B4-BE49-F238E27FC236}">
                <a16:creationId xmlns:a16="http://schemas.microsoft.com/office/drawing/2014/main" id="{58226C4D-96EC-C348-9451-E15F45B52F37}"/>
              </a:ext>
            </a:extLst>
          </p:cNvPr>
          <p:cNvSpPr>
            <a:spLocks noGrp="1"/>
          </p:cNvSpPr>
          <p:nvPr>
            <p:ph type="sldNum" sz="quarter" idx="12"/>
          </p:nvPr>
        </p:nvSpPr>
        <p:spPr/>
        <p:txBody>
          <a:bodyPr/>
          <a:lstStyle/>
          <a:p>
            <a:fld id="{D9C681BF-E0B0-FE40-97D6-3440D5EE15D9}" type="slidenum">
              <a:rPr lang="en-US" smtClean="0"/>
              <a:pPr/>
              <a:t>9</a:t>
            </a:fld>
            <a:endParaRPr lang="en-US"/>
          </a:p>
        </p:txBody>
      </p:sp>
      <p:graphicFrame>
        <p:nvGraphicFramePr>
          <p:cNvPr id="2" name="Table 10">
            <a:extLst>
              <a:ext uri="{FF2B5EF4-FFF2-40B4-BE49-F238E27FC236}">
                <a16:creationId xmlns:a16="http://schemas.microsoft.com/office/drawing/2014/main" id="{F1E0C661-F984-3BA5-8965-5DEDAC429596}"/>
              </a:ext>
            </a:extLst>
          </p:cNvPr>
          <p:cNvGraphicFramePr>
            <a:graphicFrameLocks noGrp="1"/>
          </p:cNvGraphicFramePr>
          <p:nvPr>
            <p:extLst>
              <p:ext uri="{D42A27DB-BD31-4B8C-83A1-F6EECF244321}">
                <p14:modId xmlns:p14="http://schemas.microsoft.com/office/powerpoint/2010/main" val="3357240354"/>
              </p:ext>
            </p:extLst>
          </p:nvPr>
        </p:nvGraphicFramePr>
        <p:xfrm>
          <a:off x="457200" y="8443831"/>
          <a:ext cx="6858000" cy="977011"/>
        </p:xfrm>
        <a:graphic>
          <a:graphicData uri="http://schemas.openxmlformats.org/drawingml/2006/table">
            <a:tbl>
              <a:tblPr firstRow="1" bandRow="1">
                <a:tableStyleId>{5C22544A-7EE6-4342-B048-85BDC9FD1C3A}</a:tableStyleId>
              </a:tblPr>
              <a:tblGrid>
                <a:gridCol w="6858000">
                  <a:extLst>
                    <a:ext uri="{9D8B030D-6E8A-4147-A177-3AD203B41FA5}">
                      <a16:colId xmlns:a16="http://schemas.microsoft.com/office/drawing/2014/main" val="1303912461"/>
                    </a:ext>
                  </a:extLst>
                </a:gridCol>
              </a:tblGrid>
              <a:tr h="522096">
                <a:tc>
                  <a:txBody>
                    <a:bodyPr/>
                    <a:lstStyle/>
                    <a:p>
                      <a:pPr>
                        <a:lnSpc>
                          <a:spcPct val="110000"/>
                        </a:lnSpc>
                        <a:spcAft>
                          <a:spcPts val="500"/>
                        </a:spcAft>
                      </a:pPr>
                      <a:r>
                        <a:rPr lang="en-US" sz="1500">
                          <a:solidFill>
                            <a:schemeClr val="accent2"/>
                          </a:solidFill>
                        </a:rPr>
                        <a:t>Bottom Line</a:t>
                      </a:r>
                    </a:p>
                    <a:p>
                      <a:pPr marL="0" marR="0" indent="0" algn="l" defTabSz="777240" rtl="0" eaLnBrk="1" fontAlgn="auto" latinLnBrk="0" hangingPunct="1">
                        <a:lnSpc>
                          <a:spcPct val="110000"/>
                        </a:lnSpc>
                        <a:spcBef>
                          <a:spcPts val="0"/>
                        </a:spcBef>
                        <a:spcAft>
                          <a:spcPts val="500"/>
                        </a:spcAft>
                        <a:buClrTx/>
                        <a:buSzTx/>
                        <a:buFontTx/>
                        <a:buNone/>
                        <a:tabLst/>
                        <a:defRPr/>
                      </a:pPr>
                      <a:r>
                        <a:rPr lang="en-US" sz="1350" b="0" i="1">
                          <a:solidFill>
                            <a:schemeClr val="bg2"/>
                          </a:solidFill>
                          <a:latin typeface="Georgia" panose="02040502050405020303" pitchFamily="18" charset="0"/>
                        </a:rPr>
                        <a:t>If you have any questions about how these trends might impact your plans, let’s connect. That way you’ve got someone to help you navigate the market and make the most of the opportunities ahead. </a:t>
                      </a:r>
                    </a:p>
                  </a:txBody>
                  <a:tcPr marL="182880" marR="0" marT="0" marB="0">
                    <a:lnL w="28575" cap="flat" cmpd="sng" algn="ctr">
                      <a:solidFill>
                        <a:schemeClr val="accent2"/>
                      </a:solidFill>
                      <a:prstDash val="sysDot"/>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7170411"/>
                  </a:ext>
                </a:extLst>
              </a:tr>
            </a:tbl>
          </a:graphicData>
        </a:graphic>
      </p:graphicFrame>
      <p:sp>
        <p:nvSpPr>
          <p:cNvPr id="3" name="Rectangle 2">
            <a:extLst>
              <a:ext uri="{FF2B5EF4-FFF2-40B4-BE49-F238E27FC236}">
                <a16:creationId xmlns:a16="http://schemas.microsoft.com/office/drawing/2014/main" id="{2427D313-5326-48A8-951F-4F60DBB94798}"/>
              </a:ext>
            </a:extLst>
          </p:cNvPr>
          <p:cNvSpPr/>
          <p:nvPr/>
        </p:nvSpPr>
        <p:spPr>
          <a:xfrm>
            <a:off x="369123" y="598156"/>
            <a:ext cx="7090456" cy="1108060"/>
          </a:xfrm>
          <a:prstGeom prst="rect">
            <a:avLst/>
          </a:prstGeom>
        </p:spPr>
        <p:txBody>
          <a:bodyPr wrap="square" lIns="91440" tIns="45720" rIns="91440" bIns="45720" anchor="t">
            <a:spAutoFit/>
          </a:bodyPr>
          <a:lstStyle/>
          <a:p>
            <a:pPr>
              <a:lnSpc>
                <a:spcPct val="112000"/>
              </a:lnSpc>
              <a:spcAft>
                <a:spcPts val="1000"/>
              </a:spcAft>
            </a:pPr>
            <a:r>
              <a:rPr lang="en-US" sz="1500" b="1" dirty="0"/>
              <a:t>Home Price Projections Show Modest Growth</a:t>
            </a:r>
            <a:endParaRPr lang="en-US" sz="1250" dirty="0">
              <a:cs typeface="Arial"/>
            </a:endParaRPr>
          </a:p>
          <a:p>
            <a:pPr>
              <a:lnSpc>
                <a:spcPct val="112000"/>
              </a:lnSpc>
              <a:spcAft>
                <a:spcPts val="1000"/>
              </a:spcAft>
            </a:pPr>
            <a:r>
              <a:rPr lang="en-US" sz="1250" dirty="0"/>
              <a:t>While mortgage rates are expected to come down slightly, home prices are forecast to rise – but at a much more moderate pace than the market has seen in recent years. Experts are saying home prices will grow by an average of about 3.0% nationally in 2025 (</a:t>
            </a:r>
            <a:r>
              <a:rPr lang="en-US" sz="1250" i="1" dirty="0"/>
              <a:t>see graph below</a:t>
            </a:r>
            <a:r>
              <a:rPr lang="en-US" sz="1250" dirty="0"/>
              <a:t>): </a:t>
            </a:r>
          </a:p>
        </p:txBody>
      </p:sp>
      <p:sp>
        <p:nvSpPr>
          <p:cNvPr id="4" name="Rectangle 3">
            <a:extLst>
              <a:ext uri="{FF2B5EF4-FFF2-40B4-BE49-F238E27FC236}">
                <a16:creationId xmlns:a16="http://schemas.microsoft.com/office/drawing/2014/main" id="{8655E625-9AE2-1BE8-48FE-052088615D98}"/>
              </a:ext>
            </a:extLst>
          </p:cNvPr>
          <p:cNvSpPr/>
          <p:nvPr/>
        </p:nvSpPr>
        <p:spPr>
          <a:xfrm>
            <a:off x="360946" y="6046279"/>
            <a:ext cx="6961961" cy="2106474"/>
          </a:xfrm>
          <a:prstGeom prst="rect">
            <a:avLst/>
          </a:prstGeom>
        </p:spPr>
        <p:txBody>
          <a:bodyPr wrap="square" lIns="91440" tIns="45720" rIns="91440" bIns="45720" anchor="t">
            <a:spAutoFit/>
          </a:bodyPr>
          <a:lstStyle/>
          <a:p>
            <a:pPr>
              <a:lnSpc>
                <a:spcPct val="112000"/>
              </a:lnSpc>
              <a:spcAft>
                <a:spcPts val="1000"/>
              </a:spcAft>
            </a:pPr>
            <a:r>
              <a:rPr lang="en-US" sz="1300" dirty="0"/>
              <a:t>This is far more manageable than the rapid price increases of previous years, which saw double-digit percentage growth in some markets.</a:t>
            </a:r>
          </a:p>
          <a:p>
            <a:pPr>
              <a:lnSpc>
                <a:spcPct val="112000"/>
              </a:lnSpc>
              <a:spcAft>
                <a:spcPts val="1000"/>
              </a:spcAft>
            </a:pPr>
            <a:r>
              <a:rPr lang="en-US" sz="1300" dirty="0"/>
              <a:t>What’s behind this ongoing increase in prices? It has to do with demand. Even though the supply of homes for sale has grown, there still isn’t as much inventory as there would be in a more normal year for the housing market. And that means there still aren’t enough homes for all the people who want to buy one. That keeps some upward pressure on home prices.</a:t>
            </a:r>
            <a:endParaRPr lang="en-US" sz="1300" dirty="0">
              <a:cs typeface="Arial"/>
            </a:endParaRPr>
          </a:p>
          <a:p>
            <a:pPr>
              <a:lnSpc>
                <a:spcPct val="112000"/>
              </a:lnSpc>
              <a:spcAft>
                <a:spcPts val="1000"/>
              </a:spcAft>
            </a:pPr>
            <a:r>
              <a:rPr lang="en-US" sz="1250" dirty="0"/>
              <a:t>Of course, these national trends may not reflect exactly what’s happening in your local market. Work with a local real estate expert to get a clear picture of what’s happening where you are.</a:t>
            </a:r>
          </a:p>
        </p:txBody>
      </p:sp>
      <p:sp>
        <p:nvSpPr>
          <p:cNvPr id="6" name="Rectangle 5">
            <a:extLst>
              <a:ext uri="{FF2B5EF4-FFF2-40B4-BE49-F238E27FC236}">
                <a16:creationId xmlns:a16="http://schemas.microsoft.com/office/drawing/2014/main" id="{51009FE1-54FE-1644-AF5F-391C366C54E3}"/>
              </a:ext>
            </a:extLst>
          </p:cNvPr>
          <p:cNvSpPr/>
          <p:nvPr/>
        </p:nvSpPr>
        <p:spPr>
          <a:xfrm>
            <a:off x="456532" y="1905647"/>
            <a:ext cx="6859336" cy="3970929"/>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en-US"/>
          </a:p>
        </p:txBody>
      </p:sp>
      <p:sp>
        <p:nvSpPr>
          <p:cNvPr id="7" name="Title 1">
            <a:extLst>
              <a:ext uri="{FF2B5EF4-FFF2-40B4-BE49-F238E27FC236}">
                <a16:creationId xmlns:a16="http://schemas.microsoft.com/office/drawing/2014/main" id="{8DC1A8D9-9EC0-EF56-31BF-6D117B502915}"/>
              </a:ext>
            </a:extLst>
          </p:cNvPr>
          <p:cNvSpPr txBox="1">
            <a:spLocks/>
          </p:cNvSpPr>
          <p:nvPr/>
        </p:nvSpPr>
        <p:spPr>
          <a:xfrm>
            <a:off x="1143000" y="1974311"/>
            <a:ext cx="5486400" cy="374560"/>
          </a:xfrm>
          <a:prstGeom prst="rect">
            <a:avLst/>
          </a:prstGeom>
        </p:spPr>
        <p:txBody>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500" b="1" dirty="0">
                <a:solidFill>
                  <a:schemeClr val="tx1">
                    <a:lumMod val="65000"/>
                    <a:lumOff val="35000"/>
                  </a:schemeClr>
                </a:solidFill>
              </a:rPr>
              <a:t>2025 Home Price Forecasts</a:t>
            </a:r>
          </a:p>
        </p:txBody>
      </p:sp>
      <p:sp>
        <p:nvSpPr>
          <p:cNvPr id="8" name="Text Placeholder 2">
            <a:extLst>
              <a:ext uri="{FF2B5EF4-FFF2-40B4-BE49-F238E27FC236}">
                <a16:creationId xmlns:a16="http://schemas.microsoft.com/office/drawing/2014/main" id="{C49FA27E-2D90-5851-5A7E-EEE897F0DB7D}"/>
              </a:ext>
            </a:extLst>
          </p:cNvPr>
          <p:cNvSpPr txBox="1">
            <a:spLocks/>
          </p:cNvSpPr>
          <p:nvPr/>
        </p:nvSpPr>
        <p:spPr>
          <a:xfrm>
            <a:off x="1143000" y="2119618"/>
            <a:ext cx="5486400" cy="374560"/>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bg2"/>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50" i="1" dirty="0">
                <a:solidFill>
                  <a:schemeClr val="bg1">
                    <a:lumMod val="50000"/>
                  </a:schemeClr>
                </a:solidFill>
                <a:latin typeface="Georgia" panose="02040502050405020303" pitchFamily="18" charset="0"/>
              </a:rPr>
              <a:t>Percent Appreciation as of 12/4/2024</a:t>
            </a:r>
          </a:p>
        </p:txBody>
      </p:sp>
    </p:spTree>
    <p:extLst>
      <p:ext uri="{BB962C8B-B14F-4D97-AF65-F5344CB8AC3E}">
        <p14:creationId xmlns:p14="http://schemas.microsoft.com/office/powerpoint/2010/main" val="3424398736"/>
      </p:ext>
    </p:extLst>
  </p:cSld>
  <p:clrMapOvr>
    <a:masterClrMapping/>
  </p:clrMapOvr>
</p:sld>
</file>

<file path=ppt/theme/theme1.xml><?xml version="1.0" encoding="utf-8"?>
<a:theme xmlns:a="http://schemas.openxmlformats.org/drawingml/2006/main" name="Office Theme">
  <a:themeElements>
    <a:clrScheme name="KCM">
      <a:dk1>
        <a:srgbClr val="000000"/>
      </a:dk1>
      <a:lt1>
        <a:srgbClr val="FFFFFF"/>
      </a:lt1>
      <a:dk2>
        <a:srgbClr val="00AEEF"/>
      </a:dk2>
      <a:lt2>
        <a:srgbClr val="797979"/>
      </a:lt2>
      <a:accent1>
        <a:srgbClr val="73C359"/>
      </a:accent1>
      <a:accent2>
        <a:srgbClr val="FF8300"/>
      </a:accent2>
      <a:accent3>
        <a:srgbClr val="303840"/>
      </a:accent3>
      <a:accent4>
        <a:srgbClr val="CCD5D8"/>
      </a:accent4>
      <a:accent5>
        <a:srgbClr val="FEFFFF"/>
      </a:accent5>
      <a:accent6>
        <a:srgbClr val="FEFFFF"/>
      </a:accent6>
      <a:hlink>
        <a:srgbClr val="14ADEF"/>
      </a:hlink>
      <a:folHlink>
        <a:srgbClr val="14ADE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6">
    <a:dk1>
      <a:srgbClr val="111214"/>
    </a:dk1>
    <a:lt1>
      <a:srgbClr val="FFFFFF"/>
    </a:lt1>
    <a:dk2>
      <a:srgbClr val="0078BC"/>
    </a:dk2>
    <a:lt2>
      <a:srgbClr val="BEC2C3"/>
    </a:lt2>
    <a:accent1>
      <a:srgbClr val="00AEEF"/>
    </a:accent1>
    <a:accent2>
      <a:srgbClr val="6BC910"/>
    </a:accent2>
    <a:accent3>
      <a:srgbClr val="EB8636"/>
    </a:accent3>
    <a:accent4>
      <a:srgbClr val="F2C530"/>
    </a:accent4>
    <a:accent5>
      <a:srgbClr val="1A834B"/>
    </a:accent5>
    <a:accent6>
      <a:srgbClr val="FD3A00"/>
    </a:accent6>
    <a:hlink>
      <a:srgbClr val="00AEEF"/>
    </a:hlink>
    <a:folHlink>
      <a:srgbClr val="0582C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6">
    <a:dk1>
      <a:srgbClr val="111214"/>
    </a:dk1>
    <a:lt1>
      <a:srgbClr val="FFFFFF"/>
    </a:lt1>
    <a:dk2>
      <a:srgbClr val="0078BC"/>
    </a:dk2>
    <a:lt2>
      <a:srgbClr val="BEC2C3"/>
    </a:lt2>
    <a:accent1>
      <a:srgbClr val="00AEEF"/>
    </a:accent1>
    <a:accent2>
      <a:srgbClr val="6BC910"/>
    </a:accent2>
    <a:accent3>
      <a:srgbClr val="EB8636"/>
    </a:accent3>
    <a:accent4>
      <a:srgbClr val="F2C530"/>
    </a:accent4>
    <a:accent5>
      <a:srgbClr val="1A834B"/>
    </a:accent5>
    <a:accent6>
      <a:srgbClr val="FD3A00"/>
    </a:accent6>
    <a:hlink>
      <a:srgbClr val="00AEEF"/>
    </a:hlink>
    <a:folHlink>
      <a:srgbClr val="0582C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043AD1168EC0F4D8102CD0392956C60" ma:contentTypeVersion="14" ma:contentTypeDescription="Create a new document." ma:contentTypeScope="" ma:versionID="453671fe781ee492c85b836c5a6877ad">
  <xsd:schema xmlns:xsd="http://www.w3.org/2001/XMLSchema" xmlns:xs="http://www.w3.org/2001/XMLSchema" xmlns:p="http://schemas.microsoft.com/office/2006/metadata/properties" xmlns:ns2="f8a5d815-3b9b-44af-bae6-1a27e5c365a4" xmlns:ns3="291b8afd-85c9-471a-a26f-35bf14574837" targetNamespace="http://schemas.microsoft.com/office/2006/metadata/properties" ma:root="true" ma:fieldsID="44a1d8b2667e6dd12f7bc1b765183d55" ns2:_="" ns3:_="">
    <xsd:import namespace="f8a5d815-3b9b-44af-bae6-1a27e5c365a4"/>
    <xsd:import namespace="291b8afd-85c9-471a-a26f-35bf1457483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a5d815-3b9b-44af-bae6-1a27e5c365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63b5bc3-3a15-47ca-848e-3e91530e7f2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91b8afd-85c9-471a-a26f-35bf1457483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eb4c048-e1f9-4ae7-a890-0c4d5b4016d9}" ma:internalName="TaxCatchAll" ma:showField="CatchAllData" ma:web="291b8afd-85c9-471a-a26f-35bf14574837">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8a5d815-3b9b-44af-bae6-1a27e5c365a4">
      <Terms xmlns="http://schemas.microsoft.com/office/infopath/2007/PartnerControls"/>
    </lcf76f155ced4ddcb4097134ff3c332f>
    <TaxCatchAll xmlns="291b8afd-85c9-471a-a26f-35bf14574837" xsi:nil="true"/>
  </documentManagement>
</p:properties>
</file>

<file path=customXml/itemProps1.xml><?xml version="1.0" encoding="utf-8"?>
<ds:datastoreItem xmlns:ds="http://schemas.openxmlformats.org/officeDocument/2006/customXml" ds:itemID="{44918062-2C1C-4A1A-97C1-3490F9F402DC}">
  <ds:schemaRefs>
    <ds:schemaRef ds:uri="http://schemas.microsoft.com/sharepoint/v3/contenttype/forms"/>
  </ds:schemaRefs>
</ds:datastoreItem>
</file>

<file path=customXml/itemProps2.xml><?xml version="1.0" encoding="utf-8"?>
<ds:datastoreItem xmlns:ds="http://schemas.openxmlformats.org/officeDocument/2006/customXml" ds:itemID="{76117868-6B8F-4D54-92DD-F9B61EEA503A}">
  <ds:schemaRefs>
    <ds:schemaRef ds:uri="291b8afd-85c9-471a-a26f-35bf14574837"/>
    <ds:schemaRef ds:uri="f8a5d815-3b9b-44af-bae6-1a27e5c365a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5C06123-1E66-4AF2-BCE0-0CB263CD2EA1}">
  <ds:schemaRefs>
    <ds:schemaRef ds:uri="291b8afd-85c9-471a-a26f-35bf14574837"/>
    <ds:schemaRef ds:uri="http://schemas.microsoft.com/office/infopath/2007/PartnerControls"/>
    <ds:schemaRef ds:uri="http://www.w3.org/XML/1998/namespace"/>
    <ds:schemaRef ds:uri="http://purl.org/dc/elements/1.1/"/>
    <ds:schemaRef ds:uri="http://schemas.microsoft.com/office/2006/documentManagement/types"/>
    <ds:schemaRef ds:uri="http://schemas.microsoft.com/office/2006/metadata/properties"/>
    <ds:schemaRef ds:uri="http://purl.org/dc/terms/"/>
    <ds:schemaRef ds:uri="http://schemas.openxmlformats.org/package/2006/metadata/core-properties"/>
    <ds:schemaRef ds:uri="f8a5d815-3b9b-44af-bae6-1a27e5c365a4"/>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353</TotalTime>
  <Words>4062</Words>
  <Application>Microsoft Office PowerPoint</Application>
  <PresentationFormat>Custom</PresentationFormat>
  <Paragraphs>283</Paragraphs>
  <Slides>20</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Calibri</vt:lpstr>
      <vt:lpstr>Georgia</vt:lpstr>
      <vt:lpstr>Helvetica</vt:lpstr>
      <vt:lpstr>Helvetica Neue</vt:lpstr>
      <vt:lpstr>Helvetica Neue Light</vt:lpstr>
      <vt:lpstr>Helvetica Neue Thin</vt:lpstr>
      <vt:lpstr>Symbol</vt:lpstr>
      <vt:lpstr>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Becca Rand</dc:creator>
  <cp:lastModifiedBy>Joey Peglar</cp:lastModifiedBy>
  <cp:revision>32</cp:revision>
  <cp:lastPrinted>2021-11-19T20:55:24Z</cp:lastPrinted>
  <dcterms:created xsi:type="dcterms:W3CDTF">2021-07-16T16:38:04Z</dcterms:created>
  <dcterms:modified xsi:type="dcterms:W3CDTF">2025-02-03T18:57:43Z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0x0101004043AD1168EC0F4D8102CD0392956C60</vt:lpwstr>
  </property>
  <property fmtid="{D5CDD505-2E9C-101B-9397-08002B2CF9AE}" pid="3" name="MediaServiceImageTags">
    <vt:lpwstr/>
  </property>
</Properties>
</file>